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Lst>
  <p:sldSz cx="18288000" cy="10287000"/>
  <p:notesSz cx="6858000" cy="9144000"/>
  <p:embeddedFontLst>
    <p:embeddedFont>
      <p:font typeface="League Spartan" panose="020B0604020202020204" charset="0"/>
      <p:regular r:id="rId35"/>
    </p:embeddedFont>
    <p:embeddedFont>
      <p:font typeface="Source Sans Pro" panose="020B0503030403020204" pitchFamily="34" charset="0"/>
      <p:regular r:id="rId36"/>
    </p:embeddedFont>
    <p:embeddedFont>
      <p:font typeface="Source Sans Pro Bold" panose="020B0703030403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53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29.07.2025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2105332" y="2828643"/>
            <a:ext cx="14077246" cy="2508250"/>
          </a:xfrm>
          <a:prstGeom prst="rect">
            <a:avLst/>
          </a:prstGeom>
        </p:spPr>
        <p:txBody>
          <a:bodyPr lIns="0" tIns="0" rIns="0" bIns="0" rtlCol="0" anchor="t">
            <a:spAutoFit/>
          </a:bodyPr>
          <a:lstStyle/>
          <a:p>
            <a:pPr algn="ctr">
              <a:lnSpc>
                <a:spcPts val="4999"/>
              </a:lnSpc>
            </a:pPr>
            <a:r>
              <a:rPr lang="en-US" sz="3999">
                <a:solidFill>
                  <a:srgbClr val="005359"/>
                </a:solidFill>
                <a:latin typeface="League Spartan"/>
                <a:ea typeface="League Spartan"/>
                <a:cs typeface="League Spartan"/>
                <a:sym typeface="League Spartan"/>
              </a:rPr>
              <a:t>STUDI KOMPARASI KINERJA MODEL TRANSFER LEARNING DENSENET201, RESNET50, DAN VGG16 PADA CITRA SATELIT LANDSAT-8 UNTUK KLASIFIKASI HUTAN</a:t>
            </a:r>
          </a:p>
        </p:txBody>
      </p:sp>
      <p:sp>
        <p:nvSpPr>
          <p:cNvPr id="4" name="Freeform 4"/>
          <p:cNvSpPr/>
          <p:nvPr/>
        </p:nvSpPr>
        <p:spPr>
          <a:xfrm flipH="1" flipV="1">
            <a:off x="13487870" y="-26013"/>
            <a:ext cx="4800130" cy="4328844"/>
          </a:xfrm>
          <a:custGeom>
            <a:avLst/>
            <a:gdLst/>
            <a:ahLst/>
            <a:cxnLst/>
            <a:rect l="l" t="t" r="r" b="b"/>
            <a:pathLst>
              <a:path w="4800130" h="4328844">
                <a:moveTo>
                  <a:pt x="4800130" y="4328844"/>
                </a:moveTo>
                <a:lnTo>
                  <a:pt x="0" y="4328844"/>
                </a:lnTo>
                <a:lnTo>
                  <a:pt x="0" y="0"/>
                </a:lnTo>
                <a:lnTo>
                  <a:pt x="4800130" y="0"/>
                </a:lnTo>
                <a:lnTo>
                  <a:pt x="4800130" y="432884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AutoShape 5"/>
          <p:cNvSpPr/>
          <p:nvPr/>
        </p:nvSpPr>
        <p:spPr>
          <a:xfrm>
            <a:off x="13033718" y="-137136"/>
            <a:ext cx="5502199" cy="5457825"/>
          </a:xfrm>
          <a:prstGeom prst="line">
            <a:avLst/>
          </a:prstGeom>
          <a:ln w="38100" cap="flat">
            <a:solidFill>
              <a:srgbClr val="16BEC7"/>
            </a:solidFill>
            <a:prstDash val="solid"/>
            <a:headEnd type="none" w="sm" len="sm"/>
            <a:tailEnd type="none" w="sm" len="sm"/>
          </a:ln>
        </p:spPr>
      </p:sp>
      <p:sp>
        <p:nvSpPr>
          <p:cNvPr id="6" name="AutoShape 6"/>
          <p:cNvSpPr/>
          <p:nvPr/>
        </p:nvSpPr>
        <p:spPr>
          <a:xfrm>
            <a:off x="14998381" y="-13294"/>
            <a:ext cx="2327635" cy="2223245"/>
          </a:xfrm>
          <a:prstGeom prst="line">
            <a:avLst/>
          </a:prstGeom>
          <a:ln w="38100" cap="flat">
            <a:solidFill>
              <a:srgbClr val="005359"/>
            </a:solidFill>
            <a:prstDash val="solid"/>
            <a:headEnd type="none" w="sm" len="sm"/>
            <a:tailEnd type="none" w="sm" len="sm"/>
          </a:ln>
        </p:spPr>
      </p:sp>
      <p:sp>
        <p:nvSpPr>
          <p:cNvPr id="7" name="Freeform 7"/>
          <p:cNvSpPr/>
          <p:nvPr/>
        </p:nvSpPr>
        <p:spPr>
          <a:xfrm>
            <a:off x="715021" y="856410"/>
            <a:ext cx="990907" cy="990907"/>
          </a:xfrm>
          <a:custGeom>
            <a:avLst/>
            <a:gdLst/>
            <a:ahLst/>
            <a:cxnLst/>
            <a:rect l="l" t="t" r="r" b="b"/>
            <a:pathLst>
              <a:path w="990907" h="990907">
                <a:moveTo>
                  <a:pt x="0" y="0"/>
                </a:moveTo>
                <a:lnTo>
                  <a:pt x="990907" y="0"/>
                </a:lnTo>
                <a:lnTo>
                  <a:pt x="990907" y="990907"/>
                </a:lnTo>
                <a:lnTo>
                  <a:pt x="0" y="990907"/>
                </a:lnTo>
                <a:lnTo>
                  <a:pt x="0" y="0"/>
                </a:lnTo>
                <a:close/>
              </a:path>
            </a:pathLst>
          </a:custGeom>
          <a:blipFill>
            <a:blip r:embed="rId5"/>
            <a:stretch>
              <a:fillRect/>
            </a:stretch>
          </a:blipFill>
        </p:spPr>
      </p:sp>
      <p:sp>
        <p:nvSpPr>
          <p:cNvPr id="8" name="TextBox 8"/>
          <p:cNvSpPr txBox="1"/>
          <p:nvPr/>
        </p:nvSpPr>
        <p:spPr>
          <a:xfrm>
            <a:off x="5959050" y="1453856"/>
            <a:ext cx="6369901" cy="920115"/>
          </a:xfrm>
          <a:prstGeom prst="rect">
            <a:avLst/>
          </a:prstGeom>
        </p:spPr>
        <p:txBody>
          <a:bodyPr lIns="0" tIns="0" rIns="0" bIns="0" rtlCol="0" anchor="t">
            <a:spAutoFit/>
          </a:bodyPr>
          <a:lstStyle/>
          <a:p>
            <a:pPr algn="ctr">
              <a:lnSpc>
                <a:spcPts val="7559"/>
              </a:lnSpc>
            </a:pPr>
            <a:r>
              <a:rPr lang="en-US" sz="5400">
                <a:solidFill>
                  <a:srgbClr val="000000"/>
                </a:solidFill>
                <a:latin typeface="League Spartan"/>
                <a:ea typeface="League Spartan"/>
                <a:cs typeface="League Spartan"/>
                <a:sym typeface="League Spartan"/>
              </a:rPr>
              <a:t>SIDANG SKRIPSI</a:t>
            </a:r>
          </a:p>
        </p:txBody>
      </p:sp>
      <p:sp>
        <p:nvSpPr>
          <p:cNvPr id="9" name="TextBox 9"/>
          <p:cNvSpPr txBox="1"/>
          <p:nvPr/>
        </p:nvSpPr>
        <p:spPr>
          <a:xfrm>
            <a:off x="4324213" y="5736943"/>
            <a:ext cx="9639574" cy="1313180"/>
          </a:xfrm>
          <a:prstGeom prst="rect">
            <a:avLst/>
          </a:prstGeom>
        </p:spPr>
        <p:txBody>
          <a:bodyPr lIns="0" tIns="0" rIns="0" bIns="0" rtlCol="0" anchor="t">
            <a:spAutoFit/>
          </a:bodyPr>
          <a:lstStyle/>
          <a:p>
            <a:pPr algn="ctr">
              <a:lnSpc>
                <a:spcPts val="5319"/>
              </a:lnSpc>
            </a:pPr>
            <a:r>
              <a:rPr lang="en-US" sz="3799" b="1">
                <a:solidFill>
                  <a:srgbClr val="000000"/>
                </a:solidFill>
                <a:latin typeface="Source Sans Pro Bold"/>
                <a:ea typeface="Source Sans Pro Bold"/>
                <a:cs typeface="Source Sans Pro Bold"/>
                <a:sym typeface="Source Sans Pro Bold"/>
              </a:rPr>
              <a:t>Muhamad Rifqi Afriansyah</a:t>
            </a:r>
          </a:p>
          <a:p>
            <a:pPr algn="ctr">
              <a:lnSpc>
                <a:spcPts val="5319"/>
              </a:lnSpc>
            </a:pPr>
            <a:r>
              <a:rPr lang="en-US" sz="3799" b="1">
                <a:solidFill>
                  <a:srgbClr val="000000"/>
                </a:solidFill>
                <a:latin typeface="Source Sans Pro Bold"/>
                <a:ea typeface="Source Sans Pro Bold"/>
                <a:cs typeface="Source Sans Pro Bold"/>
                <a:sym typeface="Source Sans Pro Bold"/>
              </a:rPr>
              <a:t>G1A021023</a:t>
            </a:r>
          </a:p>
        </p:txBody>
      </p:sp>
      <p:sp>
        <p:nvSpPr>
          <p:cNvPr id="10" name="TextBox 10"/>
          <p:cNvSpPr txBox="1"/>
          <p:nvPr/>
        </p:nvSpPr>
        <p:spPr>
          <a:xfrm>
            <a:off x="1782128" y="933450"/>
            <a:ext cx="3952205" cy="824865"/>
          </a:xfrm>
          <a:prstGeom prst="rect">
            <a:avLst/>
          </a:prstGeom>
        </p:spPr>
        <p:txBody>
          <a:bodyPr lIns="0" tIns="0" rIns="0" bIns="0" rtlCol="0" anchor="t">
            <a:spAutoFit/>
          </a:bodyPr>
          <a:lstStyle/>
          <a:p>
            <a:pPr algn="l">
              <a:lnSpc>
                <a:spcPts val="3359"/>
              </a:lnSpc>
            </a:pPr>
            <a:r>
              <a:rPr lang="en-US" sz="2400" b="1">
                <a:solidFill>
                  <a:srgbClr val="182B5C"/>
                </a:solidFill>
                <a:latin typeface="Source Sans Pro Bold"/>
                <a:ea typeface="Source Sans Pro Bold"/>
                <a:cs typeface="Source Sans Pro Bold"/>
                <a:sym typeface="Source Sans Pro Bold"/>
              </a:rPr>
              <a:t>UNIVERSITAS </a:t>
            </a:r>
          </a:p>
          <a:p>
            <a:pPr algn="l">
              <a:lnSpc>
                <a:spcPts val="3359"/>
              </a:lnSpc>
            </a:pPr>
            <a:r>
              <a:rPr lang="en-US" sz="2400" b="1">
                <a:solidFill>
                  <a:srgbClr val="182B5C"/>
                </a:solidFill>
                <a:latin typeface="Source Sans Pro Bold"/>
                <a:ea typeface="Source Sans Pro Bold"/>
                <a:cs typeface="Source Sans Pro Bold"/>
                <a:sym typeface="Source Sans Pro Bold"/>
              </a:rPr>
              <a:t>BENGKULU</a:t>
            </a:r>
          </a:p>
        </p:txBody>
      </p:sp>
      <p:sp>
        <p:nvSpPr>
          <p:cNvPr id="11" name="TextBox 11"/>
          <p:cNvSpPr txBox="1"/>
          <p:nvPr/>
        </p:nvSpPr>
        <p:spPr>
          <a:xfrm>
            <a:off x="549117" y="7678921"/>
            <a:ext cx="8833845" cy="1716428"/>
          </a:xfrm>
          <a:prstGeom prst="rect">
            <a:avLst/>
          </a:prstGeom>
        </p:spPr>
        <p:txBody>
          <a:bodyPr lIns="0" tIns="0" rIns="0" bIns="0" rtlCol="0" anchor="t">
            <a:spAutoFit/>
          </a:bodyPr>
          <a:lstStyle/>
          <a:p>
            <a:pPr algn="just">
              <a:lnSpc>
                <a:spcPts val="4618"/>
              </a:lnSpc>
            </a:pPr>
            <a:r>
              <a:rPr lang="en-US" sz="3299" b="1">
                <a:solidFill>
                  <a:srgbClr val="000000"/>
                </a:solidFill>
                <a:latin typeface="Source Sans Pro Bold"/>
                <a:ea typeface="Source Sans Pro Bold"/>
                <a:cs typeface="Source Sans Pro Bold"/>
                <a:sym typeface="Source Sans Pro Bold"/>
              </a:rPr>
              <a:t>Dosen Pembimbing :</a:t>
            </a:r>
          </a:p>
          <a:p>
            <a:pPr marL="712274" lvl="1" indent="-356137" algn="just">
              <a:lnSpc>
                <a:spcPts val="4618"/>
              </a:lnSpc>
              <a:buAutoNum type="arabicPeriod"/>
            </a:pPr>
            <a:r>
              <a:rPr lang="en-US" sz="3299" b="1">
                <a:solidFill>
                  <a:srgbClr val="000000"/>
                </a:solidFill>
                <a:latin typeface="Source Sans Pro Bold"/>
                <a:ea typeface="Source Sans Pro Bold"/>
                <a:cs typeface="Source Sans Pro Bold"/>
                <a:sym typeface="Source Sans Pro Bold"/>
              </a:rPr>
              <a:t>Ir. Arie Vatresia, S.T., M.T.I., Ph.D.</a:t>
            </a:r>
          </a:p>
          <a:p>
            <a:pPr marL="712274" lvl="1" indent="-356137" algn="just">
              <a:lnSpc>
                <a:spcPts val="4618"/>
              </a:lnSpc>
              <a:buAutoNum type="arabicPeriod"/>
            </a:pPr>
            <a:r>
              <a:rPr lang="en-US" sz="3299" b="1">
                <a:solidFill>
                  <a:srgbClr val="000000"/>
                </a:solidFill>
                <a:latin typeface="Source Sans Pro Bold"/>
                <a:ea typeface="Source Sans Pro Bold"/>
                <a:cs typeface="Source Sans Pro Bold"/>
                <a:sym typeface="Source Sans Pro Bold"/>
              </a:rPr>
              <a:t>Ir. Kurnia Anggriani, S.T., M.T., Ph.D.</a:t>
            </a:r>
          </a:p>
        </p:txBody>
      </p:sp>
      <p:sp>
        <p:nvSpPr>
          <p:cNvPr id="12" name="TextBox 12"/>
          <p:cNvSpPr txBox="1"/>
          <p:nvPr/>
        </p:nvSpPr>
        <p:spPr>
          <a:xfrm>
            <a:off x="9070948" y="7678921"/>
            <a:ext cx="8833845" cy="1716428"/>
          </a:xfrm>
          <a:prstGeom prst="rect">
            <a:avLst/>
          </a:prstGeom>
        </p:spPr>
        <p:txBody>
          <a:bodyPr lIns="0" tIns="0" rIns="0" bIns="0" rtlCol="0" anchor="t">
            <a:spAutoFit/>
          </a:bodyPr>
          <a:lstStyle/>
          <a:p>
            <a:pPr algn="just">
              <a:lnSpc>
                <a:spcPts val="4618"/>
              </a:lnSpc>
            </a:pPr>
            <a:r>
              <a:rPr lang="en-US" sz="3299" b="1">
                <a:solidFill>
                  <a:srgbClr val="000000"/>
                </a:solidFill>
                <a:latin typeface="Source Sans Pro Bold"/>
                <a:ea typeface="Source Sans Pro Bold"/>
                <a:cs typeface="Source Sans Pro Bold"/>
                <a:sym typeface="Source Sans Pro Bold"/>
              </a:rPr>
              <a:t>Dosen Penguji :</a:t>
            </a:r>
          </a:p>
          <a:p>
            <a:pPr marL="712274" lvl="1" indent="-356137" algn="just">
              <a:lnSpc>
                <a:spcPts val="4618"/>
              </a:lnSpc>
              <a:buAutoNum type="arabicPeriod"/>
            </a:pPr>
            <a:r>
              <a:rPr lang="en-US" sz="3299" b="1">
                <a:solidFill>
                  <a:srgbClr val="000000"/>
                </a:solidFill>
                <a:latin typeface="Source Sans Pro Bold"/>
                <a:ea typeface="Source Sans Pro Bold"/>
                <a:cs typeface="Source Sans Pro Bold"/>
                <a:sym typeface="Source Sans Pro Bold"/>
              </a:rPr>
              <a:t>Ir. Nurul Renaningtias, S.T., M.Kom.</a:t>
            </a:r>
          </a:p>
          <a:p>
            <a:pPr marL="712274" lvl="1" indent="-356137" algn="just">
              <a:lnSpc>
                <a:spcPts val="4618"/>
              </a:lnSpc>
              <a:buAutoNum type="arabicPeriod"/>
            </a:pPr>
            <a:r>
              <a:rPr lang="en-US" sz="3299" b="1">
                <a:solidFill>
                  <a:srgbClr val="000000"/>
                </a:solidFill>
                <a:latin typeface="Source Sans Pro Bold"/>
                <a:ea typeface="Source Sans Pro Bold"/>
                <a:cs typeface="Source Sans Pro Bold"/>
                <a:sym typeface="Source Sans Pro Bold"/>
              </a:rPr>
              <a:t>Ir. Tiara Eka Eka Putri, S.T., M.Kom.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205452" cy="1029996"/>
            <a:chOff x="0" y="0"/>
            <a:chExt cx="1634358" cy="271275"/>
          </a:xfrm>
        </p:grpSpPr>
        <p:sp>
          <p:nvSpPr>
            <p:cNvPr id="4" name="Freeform 4"/>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8795419" y="382463"/>
            <a:ext cx="3704580" cy="9522073"/>
          </a:xfrm>
          <a:custGeom>
            <a:avLst/>
            <a:gdLst/>
            <a:ahLst/>
            <a:cxnLst/>
            <a:rect l="l" t="t" r="r" b="b"/>
            <a:pathLst>
              <a:path w="3704580" h="9522073">
                <a:moveTo>
                  <a:pt x="0" y="0"/>
                </a:moveTo>
                <a:lnTo>
                  <a:pt x="3704580" y="0"/>
                </a:lnTo>
                <a:lnTo>
                  <a:pt x="3704580" y="9522074"/>
                </a:lnTo>
                <a:lnTo>
                  <a:pt x="0" y="9522074"/>
                </a:lnTo>
                <a:lnTo>
                  <a:pt x="0" y="0"/>
                </a:lnTo>
                <a:close/>
              </a:path>
            </a:pathLst>
          </a:custGeom>
          <a:blipFill>
            <a:blip r:embed="rId3"/>
            <a:stretch>
              <a:fillRect/>
            </a:stretch>
          </a:blipFill>
        </p:spPr>
      </p:sp>
      <p:sp>
        <p:nvSpPr>
          <p:cNvPr id="7" name="TextBox 7"/>
          <p:cNvSpPr txBox="1"/>
          <p:nvPr/>
        </p:nvSpPr>
        <p:spPr>
          <a:xfrm>
            <a:off x="1028700" y="4086225"/>
            <a:ext cx="6522941"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Metodologi yang diterapkan dalam penelitian ini adalah Cross-Industry Standard Process for Data Mining (CRISP DM)</a:t>
            </a:r>
          </a:p>
        </p:txBody>
      </p:sp>
      <p:sp>
        <p:nvSpPr>
          <p:cNvPr id="8" name="TextBox 8"/>
          <p:cNvSpPr txBox="1"/>
          <p:nvPr/>
        </p:nvSpPr>
        <p:spPr>
          <a:xfrm>
            <a:off x="16626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METODE PENELITIAN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flipV="1">
            <a:off x="13924757" y="0"/>
            <a:ext cx="4363243" cy="5633626"/>
          </a:xfrm>
          <a:custGeom>
            <a:avLst/>
            <a:gdLst/>
            <a:ahLst/>
            <a:cxnLst/>
            <a:rect l="l" t="t" r="r" b="b"/>
            <a:pathLst>
              <a:path w="4363243" h="5633626">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03517" y="3546473"/>
            <a:ext cx="10880967" cy="3146429"/>
          </a:xfrm>
          <a:prstGeom prst="rect">
            <a:avLst/>
          </a:prstGeom>
        </p:spPr>
        <p:txBody>
          <a:bodyPr lIns="0" tIns="0" rIns="0" bIns="0" rtlCol="0" anchor="t">
            <a:spAutoFit/>
          </a:bodyPr>
          <a:lstStyle/>
          <a:p>
            <a:pPr algn="ctr">
              <a:lnSpc>
                <a:spcPts val="12499"/>
              </a:lnSpc>
            </a:pPr>
            <a:r>
              <a:rPr lang="en-US" sz="9999">
                <a:solidFill>
                  <a:srgbClr val="16BEC7"/>
                </a:solidFill>
                <a:latin typeface="League Spartan"/>
                <a:ea typeface="League Spartan"/>
                <a:cs typeface="League Spartan"/>
                <a:sym typeface="League Spartan"/>
              </a:rPr>
              <a:t>HASIL DAN PEMBAHASAN</a:t>
            </a:r>
          </a:p>
        </p:txBody>
      </p:sp>
      <p:sp>
        <p:nvSpPr>
          <p:cNvPr id="5" name="Freeform 5"/>
          <p:cNvSpPr/>
          <p:nvPr/>
        </p:nvSpPr>
        <p:spPr>
          <a:xfrm flipH="1">
            <a:off x="0" y="7385165"/>
            <a:ext cx="2247471" cy="2901835"/>
          </a:xfrm>
          <a:custGeom>
            <a:avLst/>
            <a:gdLst/>
            <a:ahLst/>
            <a:cxnLst/>
            <a:rect l="l" t="t" r="r" b="b"/>
            <a:pathLst>
              <a:path w="2247471" h="2901835">
                <a:moveTo>
                  <a:pt x="2247471" y="0"/>
                </a:moveTo>
                <a:lnTo>
                  <a:pt x="0" y="0"/>
                </a:lnTo>
                <a:lnTo>
                  <a:pt x="0" y="2901835"/>
                </a:lnTo>
                <a:lnTo>
                  <a:pt x="2247471" y="2901835"/>
                </a:lnTo>
                <a:lnTo>
                  <a:pt x="2247471"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8411534" cy="1029996"/>
            <a:chOff x="0" y="0"/>
            <a:chExt cx="2215383" cy="271275"/>
          </a:xfrm>
        </p:grpSpPr>
        <p:sp>
          <p:nvSpPr>
            <p:cNvPr id="4" name="Freeform 4"/>
            <p:cNvSpPr/>
            <p:nvPr/>
          </p:nvSpPr>
          <p:spPr>
            <a:xfrm>
              <a:off x="0" y="0"/>
              <a:ext cx="2215383" cy="271275"/>
            </a:xfrm>
            <a:custGeom>
              <a:avLst/>
              <a:gdLst/>
              <a:ahLst/>
              <a:cxnLst/>
              <a:rect l="l" t="t" r="r" b="b"/>
              <a:pathLst>
                <a:path w="2215383" h="271275">
                  <a:moveTo>
                    <a:pt x="92039" y="0"/>
                  </a:moveTo>
                  <a:lnTo>
                    <a:pt x="2123344" y="0"/>
                  </a:lnTo>
                  <a:cubicBezTo>
                    <a:pt x="2174176" y="0"/>
                    <a:pt x="2215383" y="41207"/>
                    <a:pt x="2215383" y="92039"/>
                  </a:cubicBezTo>
                  <a:lnTo>
                    <a:pt x="2215383" y="179235"/>
                  </a:lnTo>
                  <a:cubicBezTo>
                    <a:pt x="2215383" y="230067"/>
                    <a:pt x="2174176" y="271275"/>
                    <a:pt x="2123344" y="271275"/>
                  </a:cubicBezTo>
                  <a:lnTo>
                    <a:pt x="92039" y="271275"/>
                  </a:lnTo>
                  <a:cubicBezTo>
                    <a:pt x="41207" y="271275"/>
                    <a:pt x="0" y="230067"/>
                    <a:pt x="0" y="179235"/>
                  </a:cubicBezTo>
                  <a:lnTo>
                    <a:pt x="0" y="92039"/>
                  </a:lnTo>
                  <a:cubicBezTo>
                    <a:pt x="0" y="41207"/>
                    <a:pt x="41207" y="0"/>
                    <a:pt x="92039"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2215383"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8976146" y="2740857"/>
            <a:ext cx="8542732" cy="4805287"/>
          </a:xfrm>
          <a:custGeom>
            <a:avLst/>
            <a:gdLst/>
            <a:ahLst/>
            <a:cxnLst/>
            <a:rect l="l" t="t" r="r" b="b"/>
            <a:pathLst>
              <a:path w="8542732" h="4805287">
                <a:moveTo>
                  <a:pt x="0" y="0"/>
                </a:moveTo>
                <a:lnTo>
                  <a:pt x="8542732" y="0"/>
                </a:lnTo>
                <a:lnTo>
                  <a:pt x="8542732" y="4805286"/>
                </a:lnTo>
                <a:lnTo>
                  <a:pt x="0" y="4805286"/>
                </a:lnTo>
                <a:lnTo>
                  <a:pt x="0" y="0"/>
                </a:lnTo>
                <a:close/>
              </a:path>
            </a:pathLst>
          </a:custGeom>
          <a:blipFill>
            <a:blip r:embed="rId3"/>
            <a:stretch>
              <a:fillRect/>
            </a:stretch>
          </a:blipFill>
        </p:spPr>
      </p:sp>
      <p:sp>
        <p:nvSpPr>
          <p:cNvPr id="7" name="TextBox 7"/>
          <p:cNvSpPr txBox="1"/>
          <p:nvPr/>
        </p:nvSpPr>
        <p:spPr>
          <a:xfrm>
            <a:off x="10477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BUSINESS UNDERSTANDING</a:t>
            </a:r>
          </a:p>
        </p:txBody>
      </p:sp>
      <p:sp>
        <p:nvSpPr>
          <p:cNvPr id="8" name="TextBox 8"/>
          <p:cNvSpPr txBox="1"/>
          <p:nvPr/>
        </p:nvSpPr>
        <p:spPr>
          <a:xfrm>
            <a:off x="1028700" y="2551430"/>
            <a:ext cx="7139891" cy="5126990"/>
          </a:xfrm>
          <a:prstGeom prst="rect">
            <a:avLst/>
          </a:prstGeom>
        </p:spPr>
        <p:txBody>
          <a:bodyPr lIns="0" tIns="0" rIns="0" bIns="0" rtlCol="0" anchor="t">
            <a:spAutoFit/>
          </a:bodyPr>
          <a:lstStyle/>
          <a:p>
            <a:pPr algn="just">
              <a:lnSpc>
                <a:spcPts val="4059"/>
              </a:lnSpc>
            </a:pPr>
            <a:r>
              <a:rPr lang="en-US" sz="2899">
                <a:solidFill>
                  <a:srgbClr val="005359"/>
                </a:solidFill>
                <a:latin typeface="Source Sans Pro"/>
                <a:ea typeface="Source Sans Pro"/>
                <a:cs typeface="Source Sans Pro"/>
                <a:sym typeface="Source Sans Pro"/>
              </a:rPr>
              <a:t>Klasifikasi tutupan lahan, khususnya membedakan hutan dan non-hutan, menjadi krusial dalam upaya konservasi. Dengan bantuan teknologi citra satelit dan metode transfer learning, proses klasifikasi dapat dilakukan secara efisien. Penelitian ini membandingkan kinerja tiga model deep learning—DenseNet201, ResNet50, dan VGG16—untuk menentukan model terbaik dalam klasifikasi citra Landsat-8.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36994" y="1991294"/>
            <a:ext cx="724871" cy="7248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1586" y="513702"/>
            <a:ext cx="6948805" cy="1029996"/>
            <a:chOff x="0" y="0"/>
            <a:chExt cx="1830138" cy="271275"/>
          </a:xfrm>
        </p:grpSpPr>
        <p:sp>
          <p:nvSpPr>
            <p:cNvPr id="7" name="Freeform 7"/>
            <p:cNvSpPr/>
            <p:nvPr/>
          </p:nvSpPr>
          <p:spPr>
            <a:xfrm>
              <a:off x="0" y="0"/>
              <a:ext cx="1830138" cy="271275"/>
            </a:xfrm>
            <a:custGeom>
              <a:avLst/>
              <a:gdLst/>
              <a:ahLst/>
              <a:cxnLst/>
              <a:rect l="l" t="t" r="r" b="b"/>
              <a:pathLst>
                <a:path w="1830138" h="271275">
                  <a:moveTo>
                    <a:pt x="111414" y="0"/>
                  </a:moveTo>
                  <a:lnTo>
                    <a:pt x="1718724" y="0"/>
                  </a:lnTo>
                  <a:cubicBezTo>
                    <a:pt x="1748273" y="0"/>
                    <a:pt x="1776612" y="11738"/>
                    <a:pt x="1797506" y="32632"/>
                  </a:cubicBezTo>
                  <a:cubicBezTo>
                    <a:pt x="1818400" y="53526"/>
                    <a:pt x="1830138" y="81865"/>
                    <a:pt x="1830138" y="111414"/>
                  </a:cubicBezTo>
                  <a:lnTo>
                    <a:pt x="1830138" y="159861"/>
                  </a:lnTo>
                  <a:cubicBezTo>
                    <a:pt x="1830138" y="221393"/>
                    <a:pt x="1780256" y="271275"/>
                    <a:pt x="1718724" y="271275"/>
                  </a:cubicBezTo>
                  <a:lnTo>
                    <a:pt x="111414" y="271275"/>
                  </a:lnTo>
                  <a:cubicBezTo>
                    <a:pt x="49882" y="271275"/>
                    <a:pt x="0" y="221393"/>
                    <a:pt x="0" y="159861"/>
                  </a:cubicBezTo>
                  <a:lnTo>
                    <a:pt x="0" y="111414"/>
                  </a:lnTo>
                  <a:cubicBezTo>
                    <a:pt x="0" y="81865"/>
                    <a:pt x="11738" y="53526"/>
                    <a:pt x="32632" y="32632"/>
                  </a:cubicBezTo>
                  <a:cubicBezTo>
                    <a:pt x="53526" y="11738"/>
                    <a:pt x="81865" y="0"/>
                    <a:pt x="111414" y="0"/>
                  </a:cubicBezTo>
                  <a:close/>
                </a:path>
              </a:pathLst>
            </a:custGeom>
            <a:solidFill>
              <a:srgbClr val="FFFFFF"/>
            </a:solidFill>
            <a:ln w="47625" cap="rnd">
              <a:solidFill>
                <a:srgbClr val="005359"/>
              </a:solidFill>
              <a:prstDash val="solid"/>
              <a:round/>
            </a:ln>
          </p:spPr>
        </p:sp>
        <p:sp>
          <p:nvSpPr>
            <p:cNvPr id="8" name="TextBox 8"/>
            <p:cNvSpPr txBox="1"/>
            <p:nvPr/>
          </p:nvSpPr>
          <p:spPr>
            <a:xfrm>
              <a:off x="0" y="-47625"/>
              <a:ext cx="1830138" cy="318900"/>
            </a:xfrm>
            <a:prstGeom prst="rect">
              <a:avLst/>
            </a:prstGeom>
          </p:spPr>
          <p:txBody>
            <a:bodyPr lIns="50800" tIns="50800" rIns="50800" bIns="50800" rtlCol="0" anchor="ctr"/>
            <a:lstStyle/>
            <a:p>
              <a:pPr algn="ctr">
                <a:lnSpc>
                  <a:spcPts val="3359"/>
                </a:lnSpc>
              </a:pPr>
              <a:endParaRPr/>
            </a:p>
          </p:txBody>
        </p:sp>
      </p:grpSp>
      <p:graphicFrame>
        <p:nvGraphicFramePr>
          <p:cNvPr id="9" name="Table 9"/>
          <p:cNvGraphicFramePr>
            <a:graphicFrameLocks noGrp="1"/>
          </p:cNvGraphicFramePr>
          <p:nvPr/>
        </p:nvGraphicFramePr>
        <p:xfrm>
          <a:off x="10448124" y="2071130"/>
          <a:ext cx="6403992" cy="2807874"/>
        </p:xfrm>
        <a:graphic>
          <a:graphicData uri="http://schemas.openxmlformats.org/drawingml/2006/table">
            <a:tbl>
              <a:tblPr/>
              <a:tblGrid>
                <a:gridCol w="841780">
                  <a:extLst>
                    <a:ext uri="{9D8B030D-6E8A-4147-A177-3AD203B41FA5}">
                      <a16:colId xmlns:a16="http://schemas.microsoft.com/office/drawing/2014/main" val="20000"/>
                    </a:ext>
                  </a:extLst>
                </a:gridCol>
                <a:gridCol w="3427548">
                  <a:extLst>
                    <a:ext uri="{9D8B030D-6E8A-4147-A177-3AD203B41FA5}">
                      <a16:colId xmlns:a16="http://schemas.microsoft.com/office/drawing/2014/main" val="20001"/>
                    </a:ext>
                  </a:extLst>
                </a:gridCol>
                <a:gridCol w="2134664">
                  <a:extLst>
                    <a:ext uri="{9D8B030D-6E8A-4147-A177-3AD203B41FA5}">
                      <a16:colId xmlns:a16="http://schemas.microsoft.com/office/drawing/2014/main" val="20002"/>
                    </a:ext>
                  </a:extLst>
                </a:gridCol>
              </a:tblGrid>
              <a:tr h="935958">
                <a:tc>
                  <a:txBody>
                    <a:bodyPr/>
                    <a:lstStyle/>
                    <a:p>
                      <a:pPr algn="ctr">
                        <a:lnSpc>
                          <a:spcPts val="2800"/>
                        </a:lnSpc>
                        <a:defRPr/>
                      </a:pPr>
                      <a:r>
                        <a:rPr lang="en-US" sz="2000" b="1">
                          <a:solidFill>
                            <a:srgbClr val="000000"/>
                          </a:solidFill>
                          <a:latin typeface="Source Sans Pro Bold"/>
                          <a:ea typeface="Source Sans Pro Bold"/>
                          <a:cs typeface="Source Sans Pro Bold"/>
                          <a:sym typeface="Source Sans Pro Bold"/>
                        </a:rPr>
                        <a:t>No</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Sans Pro Bold"/>
                          <a:ea typeface="Source Sans Pro Bold"/>
                          <a:cs typeface="Source Sans Pro Bold"/>
                          <a:sym typeface="Source Sans Pro Bold"/>
                        </a:rPr>
                        <a:t>Kelas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Source Sans Pro Bold"/>
                          <a:ea typeface="Source Sans Pro Bold"/>
                          <a:cs typeface="Source Sans Pro Bold"/>
                          <a:sym typeface="Source Sans Pro Bold"/>
                        </a:rPr>
                        <a:t>Jumlah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35958">
                <a:tc>
                  <a:txBody>
                    <a:bodyPr/>
                    <a:lstStyle/>
                    <a:p>
                      <a:pPr algn="ctr">
                        <a:lnSpc>
                          <a:spcPts val="2800"/>
                        </a:lnSpc>
                        <a:defRPr/>
                      </a:pPr>
                      <a:r>
                        <a:rPr lang="en-US" sz="2000">
                          <a:solidFill>
                            <a:srgbClr val="000000"/>
                          </a:solidFill>
                          <a:latin typeface="Source Sans Pro"/>
                          <a:ea typeface="Source Sans Pro"/>
                          <a:cs typeface="Source Sans Pro"/>
                          <a:sym typeface="Source Sans Pro"/>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Sans Pro"/>
                          <a:ea typeface="Source Sans Pro"/>
                          <a:cs typeface="Source Sans Pro"/>
                          <a:sym typeface="Source Sans Pro"/>
                        </a:rPr>
                        <a:t>Hutan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Sans Pro"/>
                          <a:ea typeface="Source Sans Pro"/>
                          <a:cs typeface="Source Sans Pro"/>
                          <a:sym typeface="Source Sans Pro"/>
                        </a:rPr>
                        <a:t>500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35958">
                <a:tc>
                  <a:txBody>
                    <a:bodyPr/>
                    <a:lstStyle/>
                    <a:p>
                      <a:pPr algn="ctr">
                        <a:lnSpc>
                          <a:spcPts val="2800"/>
                        </a:lnSpc>
                        <a:defRPr/>
                      </a:pPr>
                      <a:r>
                        <a:rPr lang="en-US" sz="2000">
                          <a:solidFill>
                            <a:srgbClr val="000000"/>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Sans Pro"/>
                          <a:ea typeface="Source Sans Pro"/>
                          <a:cs typeface="Source Sans Pro"/>
                          <a:sym typeface="Source Sans Pro"/>
                        </a:rPr>
                        <a:t>Non-Hutan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Source Sans Pro"/>
                          <a:ea typeface="Source Sans Pro"/>
                          <a:cs typeface="Source Sans Pro"/>
                          <a:sym typeface="Source Sans Pro"/>
                        </a:rPr>
                        <a:t>500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0" name="Group 10"/>
          <p:cNvGrpSpPr/>
          <p:nvPr/>
        </p:nvGrpSpPr>
        <p:grpSpPr>
          <a:xfrm>
            <a:off x="636994" y="5678125"/>
            <a:ext cx="724871" cy="72487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2" name="TextBox 12"/>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13" name="Freeform 13"/>
          <p:cNvSpPr/>
          <p:nvPr/>
        </p:nvSpPr>
        <p:spPr>
          <a:xfrm>
            <a:off x="10203939" y="5308896"/>
            <a:ext cx="6892362" cy="4712653"/>
          </a:xfrm>
          <a:custGeom>
            <a:avLst/>
            <a:gdLst/>
            <a:ahLst/>
            <a:cxnLst/>
            <a:rect l="l" t="t" r="r" b="b"/>
            <a:pathLst>
              <a:path w="6892362" h="4712653">
                <a:moveTo>
                  <a:pt x="0" y="0"/>
                </a:moveTo>
                <a:lnTo>
                  <a:pt x="6892362" y="0"/>
                </a:lnTo>
                <a:lnTo>
                  <a:pt x="6892362" y="4712653"/>
                </a:lnTo>
                <a:lnTo>
                  <a:pt x="0" y="4712653"/>
                </a:lnTo>
                <a:lnTo>
                  <a:pt x="0" y="0"/>
                </a:lnTo>
                <a:close/>
              </a:path>
            </a:pathLst>
          </a:custGeom>
          <a:blipFill>
            <a:blip r:embed="rId3"/>
            <a:stretch>
              <a:fillRect/>
            </a:stretch>
          </a:blipFill>
        </p:spPr>
      </p:sp>
      <p:sp>
        <p:nvSpPr>
          <p:cNvPr id="14" name="TextBox 14"/>
          <p:cNvSpPr txBox="1"/>
          <p:nvPr/>
        </p:nvSpPr>
        <p:spPr>
          <a:xfrm>
            <a:off x="1668401" y="2052080"/>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Analisis Kebutuhan Data</a:t>
            </a:r>
          </a:p>
        </p:txBody>
      </p:sp>
      <p:sp>
        <p:nvSpPr>
          <p:cNvPr id="15" name="TextBox 15"/>
          <p:cNvSpPr txBox="1"/>
          <p:nvPr/>
        </p:nvSpPr>
        <p:spPr>
          <a:xfrm>
            <a:off x="1668401" y="2800940"/>
            <a:ext cx="7475599" cy="2360295"/>
          </a:xfrm>
          <a:prstGeom prst="rect">
            <a:avLst/>
          </a:prstGeom>
        </p:spPr>
        <p:txBody>
          <a:bodyPr lIns="0" tIns="0" rIns="0" bIns="0" rtlCol="0" anchor="t">
            <a:spAutoFit/>
          </a:bodyPr>
          <a:lstStyle/>
          <a:p>
            <a:pPr algn="just">
              <a:lnSpc>
                <a:spcPts val="3779"/>
              </a:lnSpc>
            </a:pPr>
            <a:r>
              <a:rPr lang="en-US" sz="2700">
                <a:solidFill>
                  <a:srgbClr val="005359"/>
                </a:solidFill>
                <a:latin typeface="Source Sans Pro"/>
                <a:ea typeface="Source Sans Pro"/>
                <a:cs typeface="Source Sans Pro"/>
                <a:sym typeface="Source Sans Pro"/>
              </a:rPr>
              <a:t>Dataset yang digunakan terdiri dari 1000 data, terbagi dalam 2 kelas yaitu hutan dan non-hutan, dengan masing-masing kelas berisi 500 data untuk mendukung proses pelatihan dan pengujian model secara seimbang.</a:t>
            </a:r>
          </a:p>
        </p:txBody>
      </p:sp>
      <p:sp>
        <p:nvSpPr>
          <p:cNvPr id="16" name="TextBox 16"/>
          <p:cNvSpPr txBox="1"/>
          <p:nvPr/>
        </p:nvSpPr>
        <p:spPr>
          <a:xfrm>
            <a:off x="602809" y="2102270"/>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1</a:t>
            </a:r>
          </a:p>
        </p:txBody>
      </p:sp>
      <p:sp>
        <p:nvSpPr>
          <p:cNvPr id="17" name="TextBox 17"/>
          <p:cNvSpPr txBox="1"/>
          <p:nvPr/>
        </p:nvSpPr>
        <p:spPr>
          <a:xfrm>
            <a:off x="10477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UNDERSTANDING</a:t>
            </a:r>
          </a:p>
        </p:txBody>
      </p:sp>
      <p:sp>
        <p:nvSpPr>
          <p:cNvPr id="18" name="TextBox 18"/>
          <p:cNvSpPr txBox="1"/>
          <p:nvPr/>
        </p:nvSpPr>
        <p:spPr>
          <a:xfrm>
            <a:off x="1668401" y="5738910"/>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Pengumpulan Data</a:t>
            </a:r>
          </a:p>
        </p:txBody>
      </p:sp>
      <p:sp>
        <p:nvSpPr>
          <p:cNvPr id="19" name="TextBox 19"/>
          <p:cNvSpPr txBox="1"/>
          <p:nvPr/>
        </p:nvSpPr>
        <p:spPr>
          <a:xfrm>
            <a:off x="1668401" y="6487770"/>
            <a:ext cx="7475599" cy="2836545"/>
          </a:xfrm>
          <a:prstGeom prst="rect">
            <a:avLst/>
          </a:prstGeom>
        </p:spPr>
        <p:txBody>
          <a:bodyPr lIns="0" tIns="0" rIns="0" bIns="0" rtlCol="0" anchor="t">
            <a:spAutoFit/>
          </a:bodyPr>
          <a:lstStyle/>
          <a:p>
            <a:pPr algn="just">
              <a:lnSpc>
                <a:spcPts val="3779"/>
              </a:lnSpc>
            </a:pPr>
            <a:r>
              <a:rPr lang="en-US" sz="2700">
                <a:solidFill>
                  <a:srgbClr val="005359"/>
                </a:solidFill>
                <a:latin typeface="Source Sans Pro"/>
                <a:ea typeface="Source Sans Pro"/>
                <a:cs typeface="Source Sans Pro"/>
                <a:sym typeface="Source Sans Pro"/>
              </a:rPr>
              <a:t>Data citra satelit Landsat 8 OLI/TIRS diunduh melalui platform Google Earth Engine, dengan area penelitian mencakup wilayah Provinsi Bengkulu tahun 2020 dan diuji menggunakan data penelitian sebelumnya dari wilayah Taman Buru Semidang Bukit Kabu, Kabupaten Seluma.</a:t>
            </a:r>
          </a:p>
        </p:txBody>
      </p:sp>
      <p:sp>
        <p:nvSpPr>
          <p:cNvPr id="20" name="TextBox 20"/>
          <p:cNvSpPr txBox="1"/>
          <p:nvPr/>
        </p:nvSpPr>
        <p:spPr>
          <a:xfrm>
            <a:off x="602809" y="5789100"/>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36994" y="1936074"/>
            <a:ext cx="724871" cy="7248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1586" y="513702"/>
            <a:ext cx="6948805" cy="1029996"/>
            <a:chOff x="0" y="0"/>
            <a:chExt cx="1830138" cy="271275"/>
          </a:xfrm>
        </p:grpSpPr>
        <p:sp>
          <p:nvSpPr>
            <p:cNvPr id="7" name="Freeform 7"/>
            <p:cNvSpPr/>
            <p:nvPr/>
          </p:nvSpPr>
          <p:spPr>
            <a:xfrm>
              <a:off x="0" y="0"/>
              <a:ext cx="1830138" cy="271275"/>
            </a:xfrm>
            <a:custGeom>
              <a:avLst/>
              <a:gdLst/>
              <a:ahLst/>
              <a:cxnLst/>
              <a:rect l="l" t="t" r="r" b="b"/>
              <a:pathLst>
                <a:path w="1830138" h="271275">
                  <a:moveTo>
                    <a:pt x="111414" y="0"/>
                  </a:moveTo>
                  <a:lnTo>
                    <a:pt x="1718724" y="0"/>
                  </a:lnTo>
                  <a:cubicBezTo>
                    <a:pt x="1748273" y="0"/>
                    <a:pt x="1776612" y="11738"/>
                    <a:pt x="1797506" y="32632"/>
                  </a:cubicBezTo>
                  <a:cubicBezTo>
                    <a:pt x="1818400" y="53526"/>
                    <a:pt x="1830138" y="81865"/>
                    <a:pt x="1830138" y="111414"/>
                  </a:cubicBezTo>
                  <a:lnTo>
                    <a:pt x="1830138" y="159861"/>
                  </a:lnTo>
                  <a:cubicBezTo>
                    <a:pt x="1830138" y="221393"/>
                    <a:pt x="1780256" y="271275"/>
                    <a:pt x="1718724" y="271275"/>
                  </a:cubicBezTo>
                  <a:lnTo>
                    <a:pt x="111414" y="271275"/>
                  </a:lnTo>
                  <a:cubicBezTo>
                    <a:pt x="49882" y="271275"/>
                    <a:pt x="0" y="221393"/>
                    <a:pt x="0" y="159861"/>
                  </a:cubicBezTo>
                  <a:lnTo>
                    <a:pt x="0" y="111414"/>
                  </a:lnTo>
                  <a:cubicBezTo>
                    <a:pt x="0" y="81865"/>
                    <a:pt x="11738" y="53526"/>
                    <a:pt x="32632" y="32632"/>
                  </a:cubicBezTo>
                  <a:cubicBezTo>
                    <a:pt x="53526" y="11738"/>
                    <a:pt x="81865" y="0"/>
                    <a:pt x="111414" y="0"/>
                  </a:cubicBezTo>
                  <a:close/>
                </a:path>
              </a:pathLst>
            </a:custGeom>
            <a:solidFill>
              <a:srgbClr val="FFFFFF"/>
            </a:solidFill>
            <a:ln w="47625" cap="rnd">
              <a:solidFill>
                <a:srgbClr val="005359"/>
              </a:solidFill>
              <a:prstDash val="solid"/>
              <a:round/>
            </a:ln>
          </p:spPr>
        </p:sp>
        <p:sp>
          <p:nvSpPr>
            <p:cNvPr id="8" name="TextBox 8"/>
            <p:cNvSpPr txBox="1"/>
            <p:nvPr/>
          </p:nvSpPr>
          <p:spPr>
            <a:xfrm>
              <a:off x="0" y="-47625"/>
              <a:ext cx="1830138" cy="318900"/>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0600587" y="1093247"/>
            <a:ext cx="6658713" cy="4294870"/>
          </a:xfrm>
          <a:custGeom>
            <a:avLst/>
            <a:gdLst/>
            <a:ahLst/>
            <a:cxnLst/>
            <a:rect l="l" t="t" r="r" b="b"/>
            <a:pathLst>
              <a:path w="6658713" h="4294870">
                <a:moveTo>
                  <a:pt x="0" y="0"/>
                </a:moveTo>
                <a:lnTo>
                  <a:pt x="6658713" y="0"/>
                </a:lnTo>
                <a:lnTo>
                  <a:pt x="6658713" y="4294869"/>
                </a:lnTo>
                <a:lnTo>
                  <a:pt x="0" y="4294869"/>
                </a:lnTo>
                <a:lnTo>
                  <a:pt x="0" y="0"/>
                </a:lnTo>
                <a:close/>
              </a:path>
            </a:pathLst>
          </a:custGeom>
          <a:blipFill>
            <a:blip r:embed="rId3"/>
            <a:stretch>
              <a:fillRect/>
            </a:stretch>
          </a:blipFill>
        </p:spPr>
      </p:sp>
      <p:sp>
        <p:nvSpPr>
          <p:cNvPr id="10" name="TextBox 10"/>
          <p:cNvSpPr txBox="1"/>
          <p:nvPr/>
        </p:nvSpPr>
        <p:spPr>
          <a:xfrm>
            <a:off x="1668401" y="1996859"/>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KOREKSI RADIOMETRIK</a:t>
            </a:r>
          </a:p>
        </p:txBody>
      </p:sp>
      <p:sp>
        <p:nvSpPr>
          <p:cNvPr id="11" name="TextBox 11"/>
          <p:cNvSpPr txBox="1"/>
          <p:nvPr/>
        </p:nvSpPr>
        <p:spPr>
          <a:xfrm>
            <a:off x="1668401" y="2603795"/>
            <a:ext cx="7716907" cy="3453130"/>
          </a:xfrm>
          <a:prstGeom prst="rect">
            <a:avLst/>
          </a:prstGeom>
        </p:spPr>
        <p:txBody>
          <a:bodyPr lIns="0" tIns="0" rIns="0" bIns="0" rtlCol="0" anchor="t">
            <a:spAutoFit/>
          </a:bodyPr>
          <a:lstStyle/>
          <a:p>
            <a:pPr algn="just">
              <a:lnSpc>
                <a:spcPts val="3919"/>
              </a:lnSpc>
            </a:pPr>
            <a:r>
              <a:rPr lang="en-US" sz="2799">
                <a:solidFill>
                  <a:srgbClr val="005359"/>
                </a:solidFill>
                <a:latin typeface="Source Sans Pro"/>
                <a:ea typeface="Source Sans Pro"/>
                <a:cs typeface="Source Sans Pro"/>
                <a:sym typeface="Source Sans Pro"/>
              </a:rPr>
              <a:t>Koreksi radiometrik digunakan untuk memperbaiki nilai piksel citra dari gangguan atau distorsi radiometrik yang terjadi selama akuisisi data. Distorsi ini dapat disebabkan oleh berbagai faktor, seperti atmosfer, sudut pencahayaan matahari, sensor, dan kondisi permukaan bumi saat perekaman citra</a:t>
            </a:r>
          </a:p>
        </p:txBody>
      </p:sp>
      <p:sp>
        <p:nvSpPr>
          <p:cNvPr id="12" name="TextBox 12"/>
          <p:cNvSpPr txBox="1"/>
          <p:nvPr/>
        </p:nvSpPr>
        <p:spPr>
          <a:xfrm>
            <a:off x="602809" y="2047049"/>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1</a:t>
            </a:r>
          </a:p>
        </p:txBody>
      </p:sp>
      <p:sp>
        <p:nvSpPr>
          <p:cNvPr id="13" name="TextBox 13"/>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PREPARATION</a:t>
            </a:r>
          </a:p>
        </p:txBody>
      </p:sp>
      <p:sp>
        <p:nvSpPr>
          <p:cNvPr id="14" name="TextBox 14"/>
          <p:cNvSpPr txBox="1"/>
          <p:nvPr/>
        </p:nvSpPr>
        <p:spPr>
          <a:xfrm>
            <a:off x="12374211" y="445757"/>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Koreksi Radiometrik</a:t>
            </a:r>
          </a:p>
        </p:txBody>
      </p:sp>
      <p:sp>
        <p:nvSpPr>
          <p:cNvPr id="15" name="TextBox 15"/>
          <p:cNvSpPr txBox="1"/>
          <p:nvPr/>
        </p:nvSpPr>
        <p:spPr>
          <a:xfrm>
            <a:off x="12374211" y="5390098"/>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Tanpa Radiometrik</a:t>
            </a:r>
          </a:p>
        </p:txBody>
      </p:sp>
      <p:sp>
        <p:nvSpPr>
          <p:cNvPr id="16" name="Freeform 16"/>
          <p:cNvSpPr/>
          <p:nvPr/>
        </p:nvSpPr>
        <p:spPr>
          <a:xfrm>
            <a:off x="10600587" y="5795305"/>
            <a:ext cx="6658713" cy="4292095"/>
          </a:xfrm>
          <a:custGeom>
            <a:avLst/>
            <a:gdLst/>
            <a:ahLst/>
            <a:cxnLst/>
            <a:rect l="l" t="t" r="r" b="b"/>
            <a:pathLst>
              <a:path w="6658713" h="4292095">
                <a:moveTo>
                  <a:pt x="0" y="0"/>
                </a:moveTo>
                <a:lnTo>
                  <a:pt x="6658713" y="0"/>
                </a:lnTo>
                <a:lnTo>
                  <a:pt x="6658713" y="4292095"/>
                </a:lnTo>
                <a:lnTo>
                  <a:pt x="0" y="4292095"/>
                </a:lnTo>
                <a:lnTo>
                  <a:pt x="0" y="0"/>
                </a:lnTo>
                <a:close/>
              </a:path>
            </a:pathLst>
          </a:custGeom>
          <a:blipFill>
            <a:blip r:embed="rId4"/>
            <a:stretch>
              <a:fillRect/>
            </a:stretch>
          </a:blipFill>
        </p:spPr>
      </p:sp>
      <p:sp>
        <p:nvSpPr>
          <p:cNvPr id="17" name="Freeform 17"/>
          <p:cNvSpPr/>
          <p:nvPr/>
        </p:nvSpPr>
        <p:spPr>
          <a:xfrm>
            <a:off x="1668401" y="6533175"/>
            <a:ext cx="7716907" cy="569020"/>
          </a:xfrm>
          <a:custGeom>
            <a:avLst/>
            <a:gdLst/>
            <a:ahLst/>
            <a:cxnLst/>
            <a:rect l="l" t="t" r="r" b="b"/>
            <a:pathLst>
              <a:path w="7716907" h="569020">
                <a:moveTo>
                  <a:pt x="0" y="0"/>
                </a:moveTo>
                <a:lnTo>
                  <a:pt x="7716907" y="0"/>
                </a:lnTo>
                <a:lnTo>
                  <a:pt x="7716907" y="569020"/>
                </a:lnTo>
                <a:lnTo>
                  <a:pt x="0" y="569020"/>
                </a:lnTo>
                <a:lnTo>
                  <a:pt x="0" y="0"/>
                </a:lnTo>
                <a:close/>
              </a:path>
            </a:pathLst>
          </a:custGeom>
          <a:blipFill>
            <a:blip r:embed="rId5"/>
            <a:stretch>
              <a:fillRect r="-5197"/>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36994" y="1936074"/>
            <a:ext cx="724871" cy="7248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1586" y="513702"/>
            <a:ext cx="6948805" cy="1029996"/>
            <a:chOff x="0" y="0"/>
            <a:chExt cx="1830138" cy="271275"/>
          </a:xfrm>
        </p:grpSpPr>
        <p:sp>
          <p:nvSpPr>
            <p:cNvPr id="7" name="Freeform 7"/>
            <p:cNvSpPr/>
            <p:nvPr/>
          </p:nvSpPr>
          <p:spPr>
            <a:xfrm>
              <a:off x="0" y="0"/>
              <a:ext cx="1830138" cy="271275"/>
            </a:xfrm>
            <a:custGeom>
              <a:avLst/>
              <a:gdLst/>
              <a:ahLst/>
              <a:cxnLst/>
              <a:rect l="l" t="t" r="r" b="b"/>
              <a:pathLst>
                <a:path w="1830138" h="271275">
                  <a:moveTo>
                    <a:pt x="111414" y="0"/>
                  </a:moveTo>
                  <a:lnTo>
                    <a:pt x="1718724" y="0"/>
                  </a:lnTo>
                  <a:cubicBezTo>
                    <a:pt x="1748273" y="0"/>
                    <a:pt x="1776612" y="11738"/>
                    <a:pt x="1797506" y="32632"/>
                  </a:cubicBezTo>
                  <a:cubicBezTo>
                    <a:pt x="1818400" y="53526"/>
                    <a:pt x="1830138" y="81865"/>
                    <a:pt x="1830138" y="111414"/>
                  </a:cubicBezTo>
                  <a:lnTo>
                    <a:pt x="1830138" y="159861"/>
                  </a:lnTo>
                  <a:cubicBezTo>
                    <a:pt x="1830138" y="221393"/>
                    <a:pt x="1780256" y="271275"/>
                    <a:pt x="1718724" y="271275"/>
                  </a:cubicBezTo>
                  <a:lnTo>
                    <a:pt x="111414" y="271275"/>
                  </a:lnTo>
                  <a:cubicBezTo>
                    <a:pt x="49882" y="271275"/>
                    <a:pt x="0" y="221393"/>
                    <a:pt x="0" y="159861"/>
                  </a:cubicBezTo>
                  <a:lnTo>
                    <a:pt x="0" y="111414"/>
                  </a:lnTo>
                  <a:cubicBezTo>
                    <a:pt x="0" y="81865"/>
                    <a:pt x="11738" y="53526"/>
                    <a:pt x="32632" y="32632"/>
                  </a:cubicBezTo>
                  <a:cubicBezTo>
                    <a:pt x="53526" y="11738"/>
                    <a:pt x="81865" y="0"/>
                    <a:pt x="111414" y="0"/>
                  </a:cubicBezTo>
                  <a:close/>
                </a:path>
              </a:pathLst>
            </a:custGeom>
            <a:solidFill>
              <a:srgbClr val="FFFFFF"/>
            </a:solidFill>
            <a:ln w="47625" cap="rnd">
              <a:solidFill>
                <a:srgbClr val="005359"/>
              </a:solidFill>
              <a:prstDash val="solid"/>
              <a:round/>
            </a:ln>
          </p:spPr>
        </p:sp>
        <p:sp>
          <p:nvSpPr>
            <p:cNvPr id="8" name="TextBox 8"/>
            <p:cNvSpPr txBox="1"/>
            <p:nvPr/>
          </p:nvSpPr>
          <p:spPr>
            <a:xfrm>
              <a:off x="0" y="-47625"/>
              <a:ext cx="1830138" cy="318900"/>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0600587" y="1093247"/>
            <a:ext cx="6658713" cy="4294870"/>
          </a:xfrm>
          <a:custGeom>
            <a:avLst/>
            <a:gdLst/>
            <a:ahLst/>
            <a:cxnLst/>
            <a:rect l="l" t="t" r="r" b="b"/>
            <a:pathLst>
              <a:path w="6658713" h="4294870">
                <a:moveTo>
                  <a:pt x="0" y="0"/>
                </a:moveTo>
                <a:lnTo>
                  <a:pt x="6658713" y="0"/>
                </a:lnTo>
                <a:lnTo>
                  <a:pt x="6658713" y="4294869"/>
                </a:lnTo>
                <a:lnTo>
                  <a:pt x="0" y="4294869"/>
                </a:lnTo>
                <a:lnTo>
                  <a:pt x="0" y="0"/>
                </a:lnTo>
                <a:close/>
              </a:path>
            </a:pathLst>
          </a:custGeom>
          <a:blipFill>
            <a:blip r:embed="rId3"/>
            <a:stretch>
              <a:fillRect/>
            </a:stretch>
          </a:blipFill>
        </p:spPr>
      </p:sp>
      <p:sp>
        <p:nvSpPr>
          <p:cNvPr id="10" name="Freeform 10"/>
          <p:cNvSpPr/>
          <p:nvPr/>
        </p:nvSpPr>
        <p:spPr>
          <a:xfrm>
            <a:off x="10600587" y="5802925"/>
            <a:ext cx="6658713" cy="4289030"/>
          </a:xfrm>
          <a:custGeom>
            <a:avLst/>
            <a:gdLst/>
            <a:ahLst/>
            <a:cxnLst/>
            <a:rect l="l" t="t" r="r" b="b"/>
            <a:pathLst>
              <a:path w="6658713" h="4289030">
                <a:moveTo>
                  <a:pt x="0" y="0"/>
                </a:moveTo>
                <a:lnTo>
                  <a:pt x="6658713" y="0"/>
                </a:lnTo>
                <a:lnTo>
                  <a:pt x="6658713" y="4289030"/>
                </a:lnTo>
                <a:lnTo>
                  <a:pt x="0" y="4289030"/>
                </a:lnTo>
                <a:lnTo>
                  <a:pt x="0" y="0"/>
                </a:lnTo>
                <a:close/>
              </a:path>
            </a:pathLst>
          </a:custGeom>
          <a:blipFill>
            <a:blip r:embed="rId4"/>
            <a:stretch>
              <a:fillRect t="-37436" b="-29948"/>
            </a:stretch>
          </a:blipFill>
        </p:spPr>
      </p:sp>
      <p:sp>
        <p:nvSpPr>
          <p:cNvPr id="11" name="TextBox 11"/>
          <p:cNvSpPr txBox="1"/>
          <p:nvPr/>
        </p:nvSpPr>
        <p:spPr>
          <a:xfrm>
            <a:off x="1668401" y="1996859"/>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CLOUD MASKING</a:t>
            </a:r>
          </a:p>
        </p:txBody>
      </p:sp>
      <p:sp>
        <p:nvSpPr>
          <p:cNvPr id="12" name="TextBox 12"/>
          <p:cNvSpPr txBox="1"/>
          <p:nvPr/>
        </p:nvSpPr>
        <p:spPr>
          <a:xfrm>
            <a:off x="1668401" y="2613320"/>
            <a:ext cx="7716907" cy="1818126"/>
          </a:xfrm>
          <a:prstGeom prst="rect">
            <a:avLst/>
          </a:prstGeom>
        </p:spPr>
        <p:txBody>
          <a:bodyPr lIns="0" tIns="0" rIns="0" bIns="0" rtlCol="0" anchor="t">
            <a:spAutoFit/>
          </a:bodyPr>
          <a:lstStyle/>
          <a:p>
            <a:pPr algn="just">
              <a:lnSpc>
                <a:spcPts val="3640"/>
              </a:lnSpc>
            </a:pPr>
            <a:r>
              <a:rPr lang="en-US" sz="2600" dirty="0">
                <a:solidFill>
                  <a:srgbClr val="005359"/>
                </a:solidFill>
                <a:latin typeface="Source Sans Pro"/>
                <a:ea typeface="Source Sans Pro"/>
                <a:cs typeface="Source Sans Pro"/>
                <a:sym typeface="Source Sans Pro"/>
              </a:rPr>
              <a:t>Cloud masking </a:t>
            </a:r>
            <a:r>
              <a:rPr lang="en-US" sz="2600" dirty="0" err="1">
                <a:solidFill>
                  <a:srgbClr val="005359"/>
                </a:solidFill>
                <a:latin typeface="Source Sans Pro"/>
                <a:ea typeface="Source Sans Pro"/>
                <a:cs typeface="Source Sans Pro"/>
                <a:sym typeface="Source Sans Pro"/>
              </a:rPr>
              <a:t>digunakan</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untuk</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menghilangkan</a:t>
            </a:r>
            <a:r>
              <a:rPr lang="en-US" sz="2600" dirty="0">
                <a:solidFill>
                  <a:srgbClr val="005359"/>
                </a:solidFill>
                <a:latin typeface="Source Sans Pro"/>
                <a:ea typeface="Source Sans Pro"/>
                <a:cs typeface="Source Sans Pro"/>
                <a:sym typeface="Source Sans Pro"/>
              </a:rPr>
              <a:t> area yang </a:t>
            </a:r>
            <a:r>
              <a:rPr lang="en-US" sz="2600" dirty="0" err="1">
                <a:solidFill>
                  <a:srgbClr val="005359"/>
                </a:solidFill>
                <a:latin typeface="Source Sans Pro"/>
                <a:ea typeface="Source Sans Pro"/>
                <a:cs typeface="Source Sans Pro"/>
                <a:sym typeface="Source Sans Pro"/>
              </a:rPr>
              <a:t>tertutup</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awan</a:t>
            </a:r>
            <a:r>
              <a:rPr lang="en-US" sz="2600" dirty="0">
                <a:solidFill>
                  <a:srgbClr val="005359"/>
                </a:solidFill>
                <a:latin typeface="Source Sans Pro"/>
                <a:ea typeface="Source Sans Pro"/>
                <a:cs typeface="Source Sans Pro"/>
                <a:sym typeface="Source Sans Pro"/>
              </a:rPr>
              <a:t> dan </a:t>
            </a:r>
            <a:r>
              <a:rPr lang="en-US" sz="2600" dirty="0" err="1">
                <a:solidFill>
                  <a:srgbClr val="005359"/>
                </a:solidFill>
                <a:latin typeface="Source Sans Pro"/>
                <a:ea typeface="Source Sans Pro"/>
                <a:cs typeface="Source Sans Pro"/>
                <a:sym typeface="Source Sans Pro"/>
              </a:rPr>
              <a:t>bayangannya</a:t>
            </a:r>
            <a:r>
              <a:rPr lang="en-US" sz="2600" dirty="0">
                <a:solidFill>
                  <a:srgbClr val="005359"/>
                </a:solidFill>
                <a:latin typeface="Source Sans Pro"/>
                <a:ea typeface="Source Sans Pro"/>
                <a:cs typeface="Source Sans Pro"/>
                <a:sym typeface="Source Sans Pro"/>
              </a:rPr>
              <a:t>. Dengan </a:t>
            </a:r>
            <a:r>
              <a:rPr lang="en-US" sz="2600" dirty="0" err="1">
                <a:solidFill>
                  <a:srgbClr val="005359"/>
                </a:solidFill>
                <a:latin typeface="Source Sans Pro"/>
                <a:ea typeface="Source Sans Pro"/>
                <a:cs typeface="Source Sans Pro"/>
                <a:sym typeface="Source Sans Pro"/>
              </a:rPr>
              <a:t>menghapus</a:t>
            </a:r>
            <a:r>
              <a:rPr lang="en-US" sz="2600" dirty="0">
                <a:solidFill>
                  <a:srgbClr val="005359"/>
                </a:solidFill>
                <a:latin typeface="Source Sans Pro"/>
                <a:ea typeface="Source Sans Pro"/>
                <a:cs typeface="Source Sans Pro"/>
                <a:sym typeface="Source Sans Pro"/>
              </a:rPr>
              <a:t> area yang </a:t>
            </a:r>
            <a:r>
              <a:rPr lang="en-US" sz="2600" dirty="0" err="1">
                <a:solidFill>
                  <a:srgbClr val="005359"/>
                </a:solidFill>
                <a:latin typeface="Source Sans Pro"/>
                <a:ea typeface="Source Sans Pro"/>
                <a:cs typeface="Source Sans Pro"/>
                <a:sym typeface="Source Sans Pro"/>
              </a:rPr>
              <a:t>tertutup</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awan</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hasil</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analisis</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citra</a:t>
            </a:r>
            <a:r>
              <a:rPr lang="en-US" sz="2600" dirty="0">
                <a:solidFill>
                  <a:srgbClr val="005359"/>
                </a:solidFill>
                <a:latin typeface="Source Sans Pro"/>
                <a:ea typeface="Source Sans Pro"/>
                <a:cs typeface="Source Sans Pro"/>
                <a:sym typeface="Source Sans Pro"/>
              </a:rPr>
              <a:t> menjadi lebih baik dan </a:t>
            </a:r>
            <a:r>
              <a:rPr lang="en-US" sz="2600" dirty="0" err="1">
                <a:solidFill>
                  <a:srgbClr val="005359"/>
                </a:solidFill>
                <a:latin typeface="Source Sans Pro"/>
                <a:ea typeface="Source Sans Pro"/>
                <a:cs typeface="Source Sans Pro"/>
                <a:sym typeface="Source Sans Pro"/>
              </a:rPr>
              <a:t>dapat</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digunanakan</a:t>
            </a:r>
            <a:r>
              <a:rPr lang="en-US" sz="2600" dirty="0">
                <a:solidFill>
                  <a:srgbClr val="005359"/>
                </a:solidFill>
                <a:latin typeface="Source Sans Pro"/>
                <a:ea typeface="Source Sans Pro"/>
                <a:cs typeface="Source Sans Pro"/>
                <a:sym typeface="Source Sans Pro"/>
              </a:rPr>
              <a:t>.</a:t>
            </a:r>
          </a:p>
        </p:txBody>
      </p:sp>
      <p:sp>
        <p:nvSpPr>
          <p:cNvPr id="13" name="TextBox 13"/>
          <p:cNvSpPr txBox="1"/>
          <p:nvPr/>
        </p:nvSpPr>
        <p:spPr>
          <a:xfrm>
            <a:off x="602809" y="2047049"/>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2</a:t>
            </a:r>
          </a:p>
        </p:txBody>
      </p:sp>
      <p:sp>
        <p:nvSpPr>
          <p:cNvPr id="14" name="TextBox 14"/>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PREPARATION</a:t>
            </a:r>
          </a:p>
        </p:txBody>
      </p:sp>
      <p:sp>
        <p:nvSpPr>
          <p:cNvPr id="15" name="TextBox 15"/>
          <p:cNvSpPr txBox="1"/>
          <p:nvPr/>
        </p:nvSpPr>
        <p:spPr>
          <a:xfrm>
            <a:off x="12374211" y="445757"/>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Cloud Masking</a:t>
            </a:r>
          </a:p>
        </p:txBody>
      </p:sp>
      <p:sp>
        <p:nvSpPr>
          <p:cNvPr id="16" name="TextBox 16"/>
          <p:cNvSpPr txBox="1"/>
          <p:nvPr/>
        </p:nvSpPr>
        <p:spPr>
          <a:xfrm>
            <a:off x="12374211" y="5390098"/>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Tanpa Cloud Masking</a:t>
            </a:r>
          </a:p>
        </p:txBody>
      </p:sp>
      <p:sp>
        <p:nvSpPr>
          <p:cNvPr id="17" name="Freeform 17"/>
          <p:cNvSpPr/>
          <p:nvPr/>
        </p:nvSpPr>
        <p:spPr>
          <a:xfrm>
            <a:off x="1668400" y="5271173"/>
            <a:ext cx="7716907" cy="3402454"/>
          </a:xfrm>
          <a:custGeom>
            <a:avLst/>
            <a:gdLst/>
            <a:ahLst/>
            <a:cxnLst/>
            <a:rect l="l" t="t" r="r" b="b"/>
            <a:pathLst>
              <a:path w="7716907" h="3402454">
                <a:moveTo>
                  <a:pt x="0" y="0"/>
                </a:moveTo>
                <a:lnTo>
                  <a:pt x="7716907" y="0"/>
                </a:lnTo>
                <a:lnTo>
                  <a:pt x="7716907" y="3402454"/>
                </a:lnTo>
                <a:lnTo>
                  <a:pt x="0" y="3402454"/>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36994" y="1936074"/>
            <a:ext cx="724871" cy="7248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1586" y="513702"/>
            <a:ext cx="6948805" cy="1029996"/>
            <a:chOff x="0" y="0"/>
            <a:chExt cx="1830138" cy="271275"/>
          </a:xfrm>
        </p:grpSpPr>
        <p:sp>
          <p:nvSpPr>
            <p:cNvPr id="7" name="Freeform 7"/>
            <p:cNvSpPr/>
            <p:nvPr/>
          </p:nvSpPr>
          <p:spPr>
            <a:xfrm>
              <a:off x="0" y="0"/>
              <a:ext cx="1830138" cy="271275"/>
            </a:xfrm>
            <a:custGeom>
              <a:avLst/>
              <a:gdLst/>
              <a:ahLst/>
              <a:cxnLst/>
              <a:rect l="l" t="t" r="r" b="b"/>
              <a:pathLst>
                <a:path w="1830138" h="271275">
                  <a:moveTo>
                    <a:pt x="111414" y="0"/>
                  </a:moveTo>
                  <a:lnTo>
                    <a:pt x="1718724" y="0"/>
                  </a:lnTo>
                  <a:cubicBezTo>
                    <a:pt x="1748273" y="0"/>
                    <a:pt x="1776612" y="11738"/>
                    <a:pt x="1797506" y="32632"/>
                  </a:cubicBezTo>
                  <a:cubicBezTo>
                    <a:pt x="1818400" y="53526"/>
                    <a:pt x="1830138" y="81865"/>
                    <a:pt x="1830138" y="111414"/>
                  </a:cubicBezTo>
                  <a:lnTo>
                    <a:pt x="1830138" y="159861"/>
                  </a:lnTo>
                  <a:cubicBezTo>
                    <a:pt x="1830138" y="221393"/>
                    <a:pt x="1780256" y="271275"/>
                    <a:pt x="1718724" y="271275"/>
                  </a:cubicBezTo>
                  <a:lnTo>
                    <a:pt x="111414" y="271275"/>
                  </a:lnTo>
                  <a:cubicBezTo>
                    <a:pt x="49882" y="271275"/>
                    <a:pt x="0" y="221393"/>
                    <a:pt x="0" y="159861"/>
                  </a:cubicBezTo>
                  <a:lnTo>
                    <a:pt x="0" y="111414"/>
                  </a:lnTo>
                  <a:cubicBezTo>
                    <a:pt x="0" y="81865"/>
                    <a:pt x="11738" y="53526"/>
                    <a:pt x="32632" y="32632"/>
                  </a:cubicBezTo>
                  <a:cubicBezTo>
                    <a:pt x="53526" y="11738"/>
                    <a:pt x="81865" y="0"/>
                    <a:pt x="111414" y="0"/>
                  </a:cubicBezTo>
                  <a:close/>
                </a:path>
              </a:pathLst>
            </a:custGeom>
            <a:solidFill>
              <a:srgbClr val="FFFFFF"/>
            </a:solidFill>
            <a:ln w="47625" cap="rnd">
              <a:solidFill>
                <a:srgbClr val="005359"/>
              </a:solidFill>
              <a:prstDash val="solid"/>
              <a:round/>
            </a:ln>
          </p:spPr>
        </p:sp>
        <p:sp>
          <p:nvSpPr>
            <p:cNvPr id="8" name="TextBox 8"/>
            <p:cNvSpPr txBox="1"/>
            <p:nvPr/>
          </p:nvSpPr>
          <p:spPr>
            <a:xfrm>
              <a:off x="0" y="-47625"/>
              <a:ext cx="1830138" cy="318900"/>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10600587" y="1093247"/>
            <a:ext cx="6658713" cy="4294870"/>
          </a:xfrm>
          <a:custGeom>
            <a:avLst/>
            <a:gdLst/>
            <a:ahLst/>
            <a:cxnLst/>
            <a:rect l="l" t="t" r="r" b="b"/>
            <a:pathLst>
              <a:path w="6658713" h="4294870">
                <a:moveTo>
                  <a:pt x="0" y="0"/>
                </a:moveTo>
                <a:lnTo>
                  <a:pt x="6658713" y="0"/>
                </a:lnTo>
                <a:lnTo>
                  <a:pt x="6658713" y="4294869"/>
                </a:lnTo>
                <a:lnTo>
                  <a:pt x="0" y="4294869"/>
                </a:lnTo>
                <a:lnTo>
                  <a:pt x="0" y="0"/>
                </a:lnTo>
                <a:close/>
              </a:path>
            </a:pathLst>
          </a:custGeom>
          <a:blipFill>
            <a:blip r:embed="rId3"/>
            <a:stretch>
              <a:fillRect/>
            </a:stretch>
          </a:blipFill>
        </p:spPr>
      </p:sp>
      <p:sp>
        <p:nvSpPr>
          <p:cNvPr id="10" name="Freeform 10"/>
          <p:cNvSpPr/>
          <p:nvPr/>
        </p:nvSpPr>
        <p:spPr>
          <a:xfrm>
            <a:off x="1668401" y="7079275"/>
            <a:ext cx="8519026" cy="460488"/>
          </a:xfrm>
          <a:custGeom>
            <a:avLst/>
            <a:gdLst/>
            <a:ahLst/>
            <a:cxnLst/>
            <a:rect l="l" t="t" r="r" b="b"/>
            <a:pathLst>
              <a:path w="8519026" h="460488">
                <a:moveTo>
                  <a:pt x="0" y="0"/>
                </a:moveTo>
                <a:lnTo>
                  <a:pt x="8519026" y="0"/>
                </a:lnTo>
                <a:lnTo>
                  <a:pt x="8519026" y="460488"/>
                </a:lnTo>
                <a:lnTo>
                  <a:pt x="0" y="460488"/>
                </a:lnTo>
                <a:lnTo>
                  <a:pt x="0" y="0"/>
                </a:lnTo>
                <a:close/>
              </a:path>
            </a:pathLst>
          </a:custGeom>
          <a:blipFill>
            <a:blip r:embed="rId4"/>
            <a:stretch>
              <a:fillRect/>
            </a:stretch>
          </a:blipFill>
        </p:spPr>
      </p:sp>
      <p:sp>
        <p:nvSpPr>
          <p:cNvPr id="11" name="Freeform 11"/>
          <p:cNvSpPr/>
          <p:nvPr/>
        </p:nvSpPr>
        <p:spPr>
          <a:xfrm>
            <a:off x="10600587" y="5800943"/>
            <a:ext cx="6658713" cy="4294870"/>
          </a:xfrm>
          <a:custGeom>
            <a:avLst/>
            <a:gdLst/>
            <a:ahLst/>
            <a:cxnLst/>
            <a:rect l="l" t="t" r="r" b="b"/>
            <a:pathLst>
              <a:path w="6658713" h="4294870">
                <a:moveTo>
                  <a:pt x="0" y="0"/>
                </a:moveTo>
                <a:lnTo>
                  <a:pt x="6658713" y="0"/>
                </a:lnTo>
                <a:lnTo>
                  <a:pt x="6658713" y="4294870"/>
                </a:lnTo>
                <a:lnTo>
                  <a:pt x="0" y="4294870"/>
                </a:lnTo>
                <a:lnTo>
                  <a:pt x="0" y="0"/>
                </a:lnTo>
                <a:close/>
              </a:path>
            </a:pathLst>
          </a:custGeom>
          <a:blipFill>
            <a:blip r:embed="rId5"/>
            <a:stretch>
              <a:fillRect/>
            </a:stretch>
          </a:blipFill>
        </p:spPr>
      </p:sp>
      <p:sp>
        <p:nvSpPr>
          <p:cNvPr id="12" name="TextBox 12"/>
          <p:cNvSpPr txBox="1"/>
          <p:nvPr/>
        </p:nvSpPr>
        <p:spPr>
          <a:xfrm>
            <a:off x="1668401" y="1996859"/>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KOMBINASI BAND</a:t>
            </a:r>
          </a:p>
        </p:txBody>
      </p:sp>
      <p:sp>
        <p:nvSpPr>
          <p:cNvPr id="13" name="TextBox 13"/>
          <p:cNvSpPr txBox="1"/>
          <p:nvPr/>
        </p:nvSpPr>
        <p:spPr>
          <a:xfrm>
            <a:off x="1668401" y="2603795"/>
            <a:ext cx="8519026" cy="3948430"/>
          </a:xfrm>
          <a:prstGeom prst="rect">
            <a:avLst/>
          </a:prstGeom>
        </p:spPr>
        <p:txBody>
          <a:bodyPr lIns="0" tIns="0" rIns="0" bIns="0" rtlCol="0" anchor="t">
            <a:spAutoFit/>
          </a:bodyPr>
          <a:lstStyle/>
          <a:p>
            <a:pPr algn="just">
              <a:lnSpc>
                <a:spcPts val="3919"/>
              </a:lnSpc>
            </a:pPr>
            <a:r>
              <a:rPr lang="en-US" sz="2799">
                <a:solidFill>
                  <a:srgbClr val="005359"/>
                </a:solidFill>
                <a:latin typeface="Source Sans Pro"/>
                <a:ea typeface="Source Sans Pro"/>
                <a:cs typeface="Source Sans Pro"/>
                <a:sym typeface="Source Sans Pro"/>
              </a:rPr>
              <a:t>Penggabungan kombinasi band digunakan untuk menampilkan dan menganalisis berbagai objek atau fenomena di permukaan bumi. Tiga band dipilih yaitu band 4 (SR_B4) yang mewakili warna merah (Red), band 3 (SR_B3) untuk warna hijau (Green), dan band 2 (SR_B2) untuk warna biru (Blue). Kombinasi ketiga band ini menghasilkan citra dengan tampilan yang menyerupai pengamatan visual manusia terhadap permukaan bumi</a:t>
            </a:r>
          </a:p>
        </p:txBody>
      </p:sp>
      <p:sp>
        <p:nvSpPr>
          <p:cNvPr id="14" name="TextBox 14"/>
          <p:cNvSpPr txBox="1"/>
          <p:nvPr/>
        </p:nvSpPr>
        <p:spPr>
          <a:xfrm>
            <a:off x="602809" y="2047049"/>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3</a:t>
            </a:r>
          </a:p>
        </p:txBody>
      </p:sp>
      <p:sp>
        <p:nvSpPr>
          <p:cNvPr id="15" name="TextBox 15"/>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PREPARATION</a:t>
            </a:r>
          </a:p>
        </p:txBody>
      </p:sp>
      <p:sp>
        <p:nvSpPr>
          <p:cNvPr id="16" name="TextBox 16"/>
          <p:cNvSpPr txBox="1"/>
          <p:nvPr/>
        </p:nvSpPr>
        <p:spPr>
          <a:xfrm>
            <a:off x="12374211" y="445757"/>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Kombinasi Band (4-3-2)</a:t>
            </a:r>
          </a:p>
        </p:txBody>
      </p:sp>
      <p:sp>
        <p:nvSpPr>
          <p:cNvPr id="17" name="TextBox 17"/>
          <p:cNvSpPr txBox="1"/>
          <p:nvPr/>
        </p:nvSpPr>
        <p:spPr>
          <a:xfrm>
            <a:off x="12374211" y="5390098"/>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Tanpa Kombinasi Band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36994" y="1936074"/>
            <a:ext cx="724871" cy="7248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521586" y="513702"/>
            <a:ext cx="6948805" cy="1029996"/>
            <a:chOff x="0" y="0"/>
            <a:chExt cx="1830138" cy="271275"/>
          </a:xfrm>
        </p:grpSpPr>
        <p:sp>
          <p:nvSpPr>
            <p:cNvPr id="7" name="Freeform 7"/>
            <p:cNvSpPr/>
            <p:nvPr/>
          </p:nvSpPr>
          <p:spPr>
            <a:xfrm>
              <a:off x="0" y="0"/>
              <a:ext cx="1830138" cy="271275"/>
            </a:xfrm>
            <a:custGeom>
              <a:avLst/>
              <a:gdLst/>
              <a:ahLst/>
              <a:cxnLst/>
              <a:rect l="l" t="t" r="r" b="b"/>
              <a:pathLst>
                <a:path w="1830138" h="271275">
                  <a:moveTo>
                    <a:pt x="111414" y="0"/>
                  </a:moveTo>
                  <a:lnTo>
                    <a:pt x="1718724" y="0"/>
                  </a:lnTo>
                  <a:cubicBezTo>
                    <a:pt x="1748273" y="0"/>
                    <a:pt x="1776612" y="11738"/>
                    <a:pt x="1797506" y="32632"/>
                  </a:cubicBezTo>
                  <a:cubicBezTo>
                    <a:pt x="1818400" y="53526"/>
                    <a:pt x="1830138" y="81865"/>
                    <a:pt x="1830138" y="111414"/>
                  </a:cubicBezTo>
                  <a:lnTo>
                    <a:pt x="1830138" y="159861"/>
                  </a:lnTo>
                  <a:cubicBezTo>
                    <a:pt x="1830138" y="221393"/>
                    <a:pt x="1780256" y="271275"/>
                    <a:pt x="1718724" y="271275"/>
                  </a:cubicBezTo>
                  <a:lnTo>
                    <a:pt x="111414" y="271275"/>
                  </a:lnTo>
                  <a:cubicBezTo>
                    <a:pt x="49882" y="271275"/>
                    <a:pt x="0" y="221393"/>
                    <a:pt x="0" y="159861"/>
                  </a:cubicBezTo>
                  <a:lnTo>
                    <a:pt x="0" y="111414"/>
                  </a:lnTo>
                  <a:cubicBezTo>
                    <a:pt x="0" y="81865"/>
                    <a:pt x="11738" y="53526"/>
                    <a:pt x="32632" y="32632"/>
                  </a:cubicBezTo>
                  <a:cubicBezTo>
                    <a:pt x="53526" y="11738"/>
                    <a:pt x="81865" y="0"/>
                    <a:pt x="111414" y="0"/>
                  </a:cubicBezTo>
                  <a:close/>
                </a:path>
              </a:pathLst>
            </a:custGeom>
            <a:solidFill>
              <a:srgbClr val="FFFFFF"/>
            </a:solidFill>
            <a:ln w="47625" cap="rnd">
              <a:solidFill>
                <a:srgbClr val="005359"/>
              </a:solidFill>
              <a:prstDash val="solid"/>
              <a:round/>
            </a:ln>
          </p:spPr>
        </p:sp>
        <p:sp>
          <p:nvSpPr>
            <p:cNvPr id="8" name="TextBox 8"/>
            <p:cNvSpPr txBox="1"/>
            <p:nvPr/>
          </p:nvSpPr>
          <p:spPr>
            <a:xfrm>
              <a:off x="0" y="-47625"/>
              <a:ext cx="1830138" cy="318900"/>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3311455" y="5047275"/>
            <a:ext cx="4741127" cy="5153057"/>
          </a:xfrm>
          <a:custGeom>
            <a:avLst/>
            <a:gdLst/>
            <a:ahLst/>
            <a:cxnLst/>
            <a:rect l="l" t="t" r="r" b="b"/>
            <a:pathLst>
              <a:path w="4741127" h="5153057">
                <a:moveTo>
                  <a:pt x="0" y="0"/>
                </a:moveTo>
                <a:lnTo>
                  <a:pt x="4741127" y="0"/>
                </a:lnTo>
                <a:lnTo>
                  <a:pt x="4741127" y="5153057"/>
                </a:lnTo>
                <a:lnTo>
                  <a:pt x="0" y="5153057"/>
                </a:lnTo>
                <a:lnTo>
                  <a:pt x="0" y="0"/>
                </a:lnTo>
                <a:close/>
              </a:path>
            </a:pathLst>
          </a:custGeom>
          <a:blipFill>
            <a:blip r:embed="rId3"/>
            <a:stretch>
              <a:fillRect l="-2026" r="-2026"/>
            </a:stretch>
          </a:blipFill>
        </p:spPr>
      </p:sp>
      <p:sp>
        <p:nvSpPr>
          <p:cNvPr id="10" name="Freeform 10"/>
          <p:cNvSpPr/>
          <p:nvPr/>
        </p:nvSpPr>
        <p:spPr>
          <a:xfrm>
            <a:off x="10777162" y="5047275"/>
            <a:ext cx="4708515" cy="5153057"/>
          </a:xfrm>
          <a:custGeom>
            <a:avLst/>
            <a:gdLst/>
            <a:ahLst/>
            <a:cxnLst/>
            <a:rect l="l" t="t" r="r" b="b"/>
            <a:pathLst>
              <a:path w="4708515" h="5153057">
                <a:moveTo>
                  <a:pt x="0" y="0"/>
                </a:moveTo>
                <a:lnTo>
                  <a:pt x="4708515" y="0"/>
                </a:lnTo>
                <a:lnTo>
                  <a:pt x="4708515" y="5153057"/>
                </a:lnTo>
                <a:lnTo>
                  <a:pt x="0" y="5153057"/>
                </a:lnTo>
                <a:lnTo>
                  <a:pt x="0" y="0"/>
                </a:lnTo>
                <a:close/>
              </a:path>
            </a:pathLst>
          </a:custGeom>
          <a:blipFill>
            <a:blip r:embed="rId4"/>
            <a:stretch>
              <a:fillRect/>
            </a:stretch>
          </a:blipFill>
        </p:spPr>
      </p:sp>
      <p:sp>
        <p:nvSpPr>
          <p:cNvPr id="11" name="TextBox 11"/>
          <p:cNvSpPr txBox="1"/>
          <p:nvPr/>
        </p:nvSpPr>
        <p:spPr>
          <a:xfrm>
            <a:off x="1668401" y="1996859"/>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AREA OF INTEREST</a:t>
            </a:r>
          </a:p>
        </p:txBody>
      </p:sp>
      <p:sp>
        <p:nvSpPr>
          <p:cNvPr id="12" name="TextBox 12"/>
          <p:cNvSpPr txBox="1"/>
          <p:nvPr/>
        </p:nvSpPr>
        <p:spPr>
          <a:xfrm>
            <a:off x="1668401" y="2613320"/>
            <a:ext cx="15590899" cy="1810385"/>
          </a:xfrm>
          <a:prstGeom prst="rect">
            <a:avLst/>
          </a:prstGeom>
        </p:spPr>
        <p:txBody>
          <a:bodyPr lIns="0" tIns="0" rIns="0" bIns="0" rtlCol="0" anchor="t">
            <a:spAutoFit/>
          </a:bodyPr>
          <a:lstStyle/>
          <a:p>
            <a:pPr algn="just">
              <a:lnSpc>
                <a:spcPts val="3640"/>
              </a:lnSpc>
            </a:pPr>
            <a:r>
              <a:rPr lang="en-US" sz="2600" dirty="0" err="1">
                <a:solidFill>
                  <a:srgbClr val="005359"/>
                </a:solidFill>
                <a:latin typeface="Source Sans Pro"/>
                <a:ea typeface="Source Sans Pro"/>
                <a:cs typeface="Source Sans Pro"/>
                <a:sym typeface="Source Sans Pro"/>
              </a:rPr>
              <a:t>Penentuan</a:t>
            </a:r>
            <a:r>
              <a:rPr lang="en-US" sz="2600" dirty="0">
                <a:solidFill>
                  <a:srgbClr val="005359"/>
                </a:solidFill>
                <a:latin typeface="Source Sans Pro"/>
                <a:ea typeface="Source Sans Pro"/>
                <a:cs typeface="Source Sans Pro"/>
                <a:sym typeface="Source Sans Pro"/>
              </a:rPr>
              <a:t> Area of Interest (AOI) </a:t>
            </a:r>
            <a:r>
              <a:rPr lang="en-US" sz="2600" dirty="0" err="1">
                <a:solidFill>
                  <a:srgbClr val="005359"/>
                </a:solidFill>
                <a:latin typeface="Source Sans Pro"/>
                <a:ea typeface="Source Sans Pro"/>
                <a:cs typeface="Source Sans Pro"/>
                <a:sym typeface="Source Sans Pro"/>
              </a:rPr>
              <a:t>dalam</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penelitian</a:t>
            </a:r>
            <a:r>
              <a:rPr lang="en-US" sz="2600" dirty="0">
                <a:solidFill>
                  <a:srgbClr val="005359"/>
                </a:solidFill>
                <a:latin typeface="Source Sans Pro"/>
                <a:ea typeface="Source Sans Pro"/>
                <a:cs typeface="Source Sans Pro"/>
                <a:sym typeface="Source Sans Pro"/>
              </a:rPr>
              <a:t> ini </a:t>
            </a:r>
            <a:r>
              <a:rPr lang="en-US" sz="2600" dirty="0" err="1">
                <a:solidFill>
                  <a:srgbClr val="005359"/>
                </a:solidFill>
                <a:latin typeface="Source Sans Pro"/>
                <a:ea typeface="Source Sans Pro"/>
                <a:cs typeface="Source Sans Pro"/>
                <a:sym typeface="Source Sans Pro"/>
              </a:rPr>
              <a:t>difokuskan</a:t>
            </a:r>
            <a:r>
              <a:rPr lang="en-US" sz="2600" dirty="0">
                <a:solidFill>
                  <a:srgbClr val="005359"/>
                </a:solidFill>
                <a:latin typeface="Source Sans Pro"/>
                <a:ea typeface="Source Sans Pro"/>
                <a:cs typeface="Source Sans Pro"/>
                <a:sym typeface="Source Sans Pro"/>
              </a:rPr>
              <a:t> pada wilayah </a:t>
            </a:r>
            <a:r>
              <a:rPr lang="en-US" sz="2600" dirty="0" err="1">
                <a:solidFill>
                  <a:srgbClr val="005359"/>
                </a:solidFill>
                <a:latin typeface="Source Sans Pro"/>
                <a:ea typeface="Source Sans Pro"/>
                <a:cs typeface="Source Sans Pro"/>
                <a:sym typeface="Source Sans Pro"/>
              </a:rPr>
              <a:t>Provinsi</a:t>
            </a:r>
            <a:r>
              <a:rPr lang="en-US" sz="2600" dirty="0">
                <a:solidFill>
                  <a:srgbClr val="005359"/>
                </a:solidFill>
                <a:latin typeface="Source Sans Pro"/>
                <a:ea typeface="Source Sans Pro"/>
                <a:cs typeface="Source Sans Pro"/>
                <a:sym typeface="Source Sans Pro"/>
              </a:rPr>
              <a:t> Bengkulu. AOI </a:t>
            </a:r>
            <a:r>
              <a:rPr lang="en-US" sz="2600" dirty="0" err="1">
                <a:solidFill>
                  <a:srgbClr val="005359"/>
                </a:solidFill>
                <a:latin typeface="Source Sans Pro"/>
                <a:ea typeface="Source Sans Pro"/>
                <a:cs typeface="Source Sans Pro"/>
                <a:sym typeface="Source Sans Pro"/>
              </a:rPr>
              <a:t>ditentukan</a:t>
            </a:r>
            <a:r>
              <a:rPr lang="en-US" sz="2600" dirty="0">
                <a:solidFill>
                  <a:srgbClr val="005359"/>
                </a:solidFill>
                <a:latin typeface="Source Sans Pro"/>
                <a:ea typeface="Source Sans Pro"/>
                <a:cs typeface="Source Sans Pro"/>
                <a:sym typeface="Source Sans Pro"/>
              </a:rPr>
              <a:t> dengan </a:t>
            </a:r>
            <a:r>
              <a:rPr lang="en-US" sz="2600" dirty="0" err="1">
                <a:solidFill>
                  <a:srgbClr val="005359"/>
                </a:solidFill>
                <a:latin typeface="Source Sans Pro"/>
                <a:ea typeface="Source Sans Pro"/>
                <a:cs typeface="Source Sans Pro"/>
                <a:sym typeface="Source Sans Pro"/>
              </a:rPr>
              <a:t>menggunakan</a:t>
            </a:r>
            <a:r>
              <a:rPr lang="en-US" sz="2600" dirty="0">
                <a:solidFill>
                  <a:srgbClr val="005359"/>
                </a:solidFill>
                <a:latin typeface="Source Sans Pro"/>
                <a:ea typeface="Source Sans Pro"/>
                <a:cs typeface="Source Sans Pro"/>
                <a:sym typeface="Source Sans Pro"/>
              </a:rPr>
              <a:t> shapefile batas </a:t>
            </a:r>
            <a:r>
              <a:rPr lang="en-US" sz="2600" dirty="0" err="1">
                <a:solidFill>
                  <a:srgbClr val="005359"/>
                </a:solidFill>
                <a:latin typeface="Source Sans Pro"/>
                <a:ea typeface="Source Sans Pro"/>
                <a:cs typeface="Source Sans Pro"/>
                <a:sym typeface="Source Sans Pro"/>
              </a:rPr>
              <a:t>administratif</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Provinsi</a:t>
            </a:r>
            <a:r>
              <a:rPr lang="en-US" sz="2600" dirty="0">
                <a:solidFill>
                  <a:srgbClr val="005359"/>
                </a:solidFill>
                <a:latin typeface="Source Sans Pro"/>
                <a:ea typeface="Source Sans Pro"/>
                <a:cs typeface="Source Sans Pro"/>
                <a:sym typeface="Source Sans Pro"/>
              </a:rPr>
              <a:t> Bengkulu, yang </a:t>
            </a:r>
            <a:r>
              <a:rPr lang="en-US" sz="2600" dirty="0" err="1">
                <a:solidFill>
                  <a:srgbClr val="005359"/>
                </a:solidFill>
                <a:latin typeface="Source Sans Pro"/>
                <a:ea typeface="Source Sans Pro"/>
                <a:cs typeface="Source Sans Pro"/>
                <a:sym typeface="Source Sans Pro"/>
              </a:rPr>
              <a:t>kemudian</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digunakan</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untuk</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memotong</a:t>
            </a:r>
            <a:r>
              <a:rPr lang="en-US" sz="2600" dirty="0">
                <a:solidFill>
                  <a:srgbClr val="005359"/>
                </a:solidFill>
                <a:latin typeface="Source Sans Pro"/>
                <a:ea typeface="Source Sans Pro"/>
                <a:cs typeface="Source Sans Pro"/>
                <a:sym typeface="Source Sans Pro"/>
              </a:rPr>
              <a:t> (clipping) </a:t>
            </a:r>
            <a:r>
              <a:rPr lang="en-US" sz="2600" dirty="0" err="1">
                <a:solidFill>
                  <a:srgbClr val="005359"/>
                </a:solidFill>
                <a:latin typeface="Source Sans Pro"/>
                <a:ea typeface="Source Sans Pro"/>
                <a:cs typeface="Source Sans Pro"/>
                <a:sym typeface="Source Sans Pro"/>
              </a:rPr>
              <a:t>citra</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satelit</a:t>
            </a:r>
            <a:r>
              <a:rPr lang="en-US" sz="2600" dirty="0">
                <a:solidFill>
                  <a:srgbClr val="005359"/>
                </a:solidFill>
                <a:latin typeface="Source Sans Pro"/>
                <a:ea typeface="Source Sans Pro"/>
                <a:cs typeface="Source Sans Pro"/>
                <a:sym typeface="Source Sans Pro"/>
              </a:rPr>
              <a:t> agar </a:t>
            </a:r>
            <a:r>
              <a:rPr lang="en-US" sz="2600" dirty="0" err="1">
                <a:solidFill>
                  <a:srgbClr val="005359"/>
                </a:solidFill>
                <a:latin typeface="Source Sans Pro"/>
                <a:ea typeface="Source Sans Pro"/>
                <a:cs typeface="Source Sans Pro"/>
                <a:sym typeface="Source Sans Pro"/>
              </a:rPr>
              <a:t>hanya</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mencakup</a:t>
            </a:r>
            <a:r>
              <a:rPr lang="en-US" sz="2600" dirty="0">
                <a:solidFill>
                  <a:srgbClr val="005359"/>
                </a:solidFill>
                <a:latin typeface="Source Sans Pro"/>
                <a:ea typeface="Source Sans Pro"/>
                <a:cs typeface="Source Sans Pro"/>
                <a:sym typeface="Source Sans Pro"/>
              </a:rPr>
              <a:t> wilayah </a:t>
            </a:r>
            <a:r>
              <a:rPr lang="en-US" sz="2600" dirty="0" err="1">
                <a:solidFill>
                  <a:srgbClr val="005359"/>
                </a:solidFill>
                <a:latin typeface="Source Sans Pro"/>
                <a:ea typeface="Source Sans Pro"/>
                <a:cs typeface="Source Sans Pro"/>
                <a:sym typeface="Source Sans Pro"/>
              </a:rPr>
              <a:t>tersebut</a:t>
            </a:r>
            <a:r>
              <a:rPr lang="en-US" sz="2600" dirty="0">
                <a:solidFill>
                  <a:srgbClr val="005359"/>
                </a:solidFill>
                <a:latin typeface="Source Sans Pro"/>
                <a:ea typeface="Source Sans Pro"/>
                <a:cs typeface="Source Sans Pro"/>
                <a:sym typeface="Source Sans Pro"/>
              </a:rPr>
              <a:t>. Dengan proses ini, </a:t>
            </a:r>
            <a:r>
              <a:rPr lang="en-US" sz="2600" dirty="0" err="1">
                <a:solidFill>
                  <a:srgbClr val="005359"/>
                </a:solidFill>
                <a:latin typeface="Source Sans Pro"/>
                <a:ea typeface="Source Sans Pro"/>
                <a:cs typeface="Source Sans Pro"/>
                <a:sym typeface="Source Sans Pro"/>
              </a:rPr>
              <a:t>citra</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satelit</a:t>
            </a:r>
            <a:r>
              <a:rPr lang="en-US" sz="2600" dirty="0">
                <a:solidFill>
                  <a:srgbClr val="005359"/>
                </a:solidFill>
                <a:latin typeface="Source Sans Pro"/>
                <a:ea typeface="Source Sans Pro"/>
                <a:cs typeface="Source Sans Pro"/>
                <a:sym typeface="Source Sans Pro"/>
              </a:rPr>
              <a:t> </a:t>
            </a:r>
            <a:r>
              <a:rPr lang="en-US" sz="2600" dirty="0" err="1">
                <a:solidFill>
                  <a:srgbClr val="005359"/>
                </a:solidFill>
                <a:latin typeface="Source Sans Pro"/>
                <a:ea typeface="Source Sans Pro"/>
                <a:cs typeface="Source Sans Pro"/>
                <a:sym typeface="Source Sans Pro"/>
              </a:rPr>
              <a:t>terbatas</a:t>
            </a:r>
            <a:r>
              <a:rPr lang="en-US" sz="2600" dirty="0">
                <a:solidFill>
                  <a:srgbClr val="005359"/>
                </a:solidFill>
                <a:latin typeface="Source Sans Pro"/>
                <a:ea typeface="Source Sans Pro"/>
                <a:cs typeface="Source Sans Pro"/>
                <a:sym typeface="Source Sans Pro"/>
              </a:rPr>
              <a:t> pada area </a:t>
            </a:r>
            <a:r>
              <a:rPr lang="en-US" sz="2600" dirty="0" err="1">
                <a:solidFill>
                  <a:srgbClr val="005359"/>
                </a:solidFill>
                <a:latin typeface="Source Sans Pro"/>
                <a:ea typeface="Source Sans Pro"/>
                <a:cs typeface="Source Sans Pro"/>
                <a:sym typeface="Source Sans Pro"/>
              </a:rPr>
              <a:t>Provinsi</a:t>
            </a:r>
            <a:r>
              <a:rPr lang="en-US" sz="2600" dirty="0">
                <a:solidFill>
                  <a:srgbClr val="005359"/>
                </a:solidFill>
                <a:latin typeface="Source Sans Pro"/>
                <a:ea typeface="Source Sans Pro"/>
                <a:cs typeface="Source Sans Pro"/>
                <a:sym typeface="Source Sans Pro"/>
              </a:rPr>
              <a:t> Bengkulu.</a:t>
            </a:r>
          </a:p>
        </p:txBody>
      </p:sp>
      <p:sp>
        <p:nvSpPr>
          <p:cNvPr id="13" name="TextBox 13"/>
          <p:cNvSpPr txBox="1"/>
          <p:nvPr/>
        </p:nvSpPr>
        <p:spPr>
          <a:xfrm>
            <a:off x="602809" y="2047049"/>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4</a:t>
            </a:r>
          </a:p>
        </p:txBody>
      </p:sp>
      <p:sp>
        <p:nvSpPr>
          <p:cNvPr id="14" name="TextBox 14"/>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PREPARATION</a:t>
            </a:r>
          </a:p>
        </p:txBody>
      </p:sp>
      <p:sp>
        <p:nvSpPr>
          <p:cNvPr id="15" name="TextBox 15"/>
          <p:cNvSpPr txBox="1"/>
          <p:nvPr/>
        </p:nvSpPr>
        <p:spPr>
          <a:xfrm>
            <a:off x="4126286" y="4603728"/>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Tanpa Area Of Interest</a:t>
            </a:r>
          </a:p>
        </p:txBody>
      </p:sp>
      <p:sp>
        <p:nvSpPr>
          <p:cNvPr id="16" name="TextBox 16"/>
          <p:cNvSpPr txBox="1"/>
          <p:nvPr/>
        </p:nvSpPr>
        <p:spPr>
          <a:xfrm>
            <a:off x="11575686" y="4603728"/>
            <a:ext cx="3111466" cy="372745"/>
          </a:xfrm>
          <a:prstGeom prst="rect">
            <a:avLst/>
          </a:prstGeom>
        </p:spPr>
        <p:txBody>
          <a:bodyPr lIns="0" tIns="0" rIns="0" bIns="0" rtlCol="0" anchor="t">
            <a:spAutoFit/>
          </a:bodyPr>
          <a:lstStyle/>
          <a:p>
            <a:pPr algn="ctr">
              <a:lnSpc>
                <a:spcPts val="3080"/>
              </a:lnSpc>
            </a:pPr>
            <a:r>
              <a:rPr lang="en-US" sz="2200">
                <a:solidFill>
                  <a:srgbClr val="005359"/>
                </a:solidFill>
                <a:latin typeface="Source Sans Pro"/>
                <a:ea typeface="Source Sans Pro"/>
                <a:cs typeface="Source Sans Pro"/>
                <a:sym typeface="Source Sans Pro"/>
              </a:rPr>
              <a:t>Area Of Interest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828910" cy="1029996"/>
            <a:chOff x="0" y="0"/>
            <a:chExt cx="1798561" cy="271275"/>
          </a:xfrm>
        </p:grpSpPr>
        <p:sp>
          <p:nvSpPr>
            <p:cNvPr id="4" name="Freeform 4"/>
            <p:cNvSpPr/>
            <p:nvPr/>
          </p:nvSpPr>
          <p:spPr>
            <a:xfrm>
              <a:off x="0" y="0"/>
              <a:ext cx="1798561" cy="271275"/>
            </a:xfrm>
            <a:custGeom>
              <a:avLst/>
              <a:gdLst/>
              <a:ahLst/>
              <a:cxnLst/>
              <a:rect l="l" t="t" r="r" b="b"/>
              <a:pathLst>
                <a:path w="1798561" h="271275">
                  <a:moveTo>
                    <a:pt x="113370" y="0"/>
                  </a:moveTo>
                  <a:lnTo>
                    <a:pt x="1685191" y="0"/>
                  </a:lnTo>
                  <a:cubicBezTo>
                    <a:pt x="1715258" y="0"/>
                    <a:pt x="1744094" y="11944"/>
                    <a:pt x="1765355" y="33205"/>
                  </a:cubicBezTo>
                  <a:cubicBezTo>
                    <a:pt x="1786616" y="54466"/>
                    <a:pt x="1798561" y="83302"/>
                    <a:pt x="1798561" y="113370"/>
                  </a:cubicBezTo>
                  <a:lnTo>
                    <a:pt x="1798561" y="157905"/>
                  </a:lnTo>
                  <a:cubicBezTo>
                    <a:pt x="1798561" y="187972"/>
                    <a:pt x="1786616" y="216808"/>
                    <a:pt x="1765355" y="238069"/>
                  </a:cubicBezTo>
                  <a:cubicBezTo>
                    <a:pt x="1744094" y="259330"/>
                    <a:pt x="1715258" y="271275"/>
                    <a:pt x="1685191" y="271275"/>
                  </a:cubicBezTo>
                  <a:lnTo>
                    <a:pt x="113370" y="271275"/>
                  </a:lnTo>
                  <a:cubicBezTo>
                    <a:pt x="83302" y="271275"/>
                    <a:pt x="54466" y="259330"/>
                    <a:pt x="33205" y="238069"/>
                  </a:cubicBezTo>
                  <a:cubicBezTo>
                    <a:pt x="11944" y="216808"/>
                    <a:pt x="0" y="187972"/>
                    <a:pt x="0" y="157905"/>
                  </a:cubicBezTo>
                  <a:lnTo>
                    <a:pt x="0" y="113370"/>
                  </a:lnTo>
                  <a:cubicBezTo>
                    <a:pt x="0" y="83302"/>
                    <a:pt x="11944" y="54466"/>
                    <a:pt x="33205" y="33205"/>
                  </a:cubicBezTo>
                  <a:cubicBezTo>
                    <a:pt x="54466" y="11944"/>
                    <a:pt x="83302" y="0"/>
                    <a:pt x="11337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798561" cy="3189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636994" y="1936074"/>
            <a:ext cx="724871" cy="7248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8" name="TextBox 8"/>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9" name="Freeform 9"/>
          <p:cNvSpPr/>
          <p:nvPr/>
        </p:nvSpPr>
        <p:spPr>
          <a:xfrm>
            <a:off x="3097793" y="5568259"/>
            <a:ext cx="6419061" cy="4354014"/>
          </a:xfrm>
          <a:custGeom>
            <a:avLst/>
            <a:gdLst/>
            <a:ahLst/>
            <a:cxnLst/>
            <a:rect l="l" t="t" r="r" b="b"/>
            <a:pathLst>
              <a:path w="6419061" h="4354014">
                <a:moveTo>
                  <a:pt x="0" y="0"/>
                </a:moveTo>
                <a:lnTo>
                  <a:pt x="6419061" y="0"/>
                </a:lnTo>
                <a:lnTo>
                  <a:pt x="6419061" y="4354014"/>
                </a:lnTo>
                <a:lnTo>
                  <a:pt x="0" y="4354014"/>
                </a:lnTo>
                <a:lnTo>
                  <a:pt x="0" y="0"/>
                </a:lnTo>
                <a:close/>
              </a:path>
            </a:pathLst>
          </a:custGeom>
          <a:blipFill>
            <a:blip r:embed="rId3"/>
            <a:stretch>
              <a:fillRect/>
            </a:stretch>
          </a:blipFill>
        </p:spPr>
      </p:sp>
      <p:sp>
        <p:nvSpPr>
          <p:cNvPr id="10" name="Freeform 10"/>
          <p:cNvSpPr/>
          <p:nvPr/>
        </p:nvSpPr>
        <p:spPr>
          <a:xfrm>
            <a:off x="10294999" y="5518493"/>
            <a:ext cx="7192156" cy="4403781"/>
          </a:xfrm>
          <a:custGeom>
            <a:avLst/>
            <a:gdLst/>
            <a:ahLst/>
            <a:cxnLst/>
            <a:rect l="l" t="t" r="r" b="b"/>
            <a:pathLst>
              <a:path w="7192156" h="4403781">
                <a:moveTo>
                  <a:pt x="0" y="0"/>
                </a:moveTo>
                <a:lnTo>
                  <a:pt x="7192156" y="0"/>
                </a:lnTo>
                <a:lnTo>
                  <a:pt x="7192156" y="4403780"/>
                </a:lnTo>
                <a:lnTo>
                  <a:pt x="0" y="4403780"/>
                </a:lnTo>
                <a:lnTo>
                  <a:pt x="0" y="0"/>
                </a:lnTo>
                <a:close/>
              </a:path>
            </a:pathLst>
          </a:custGeom>
          <a:blipFill>
            <a:blip r:embed="rId4"/>
            <a:stretch>
              <a:fillRect/>
            </a:stretch>
          </a:blipFill>
        </p:spPr>
      </p:sp>
      <p:sp>
        <p:nvSpPr>
          <p:cNvPr id="11" name="TextBox 11"/>
          <p:cNvSpPr txBox="1"/>
          <p:nvPr/>
        </p:nvSpPr>
        <p:spPr>
          <a:xfrm>
            <a:off x="1668401" y="2660945"/>
            <a:ext cx="16230600" cy="3023328"/>
          </a:xfrm>
          <a:prstGeom prst="rect">
            <a:avLst/>
          </a:prstGeom>
        </p:spPr>
        <p:txBody>
          <a:bodyPr lIns="0" tIns="0" rIns="0" bIns="0" rtlCol="0" anchor="t">
            <a:spAutoFit/>
          </a:bodyPr>
          <a:lstStyle/>
          <a:p>
            <a:pPr algn="just">
              <a:lnSpc>
                <a:spcPts val="3360"/>
              </a:lnSpc>
            </a:pPr>
            <a:r>
              <a:rPr lang="en-US" sz="2400" dirty="0" err="1">
                <a:solidFill>
                  <a:srgbClr val="005359"/>
                </a:solidFill>
                <a:latin typeface="Source Sans Pro"/>
                <a:ea typeface="Source Sans Pro"/>
                <a:cs typeface="Source Sans Pro"/>
                <a:sym typeface="Source Sans Pro"/>
              </a:rPr>
              <a:t>Dilakukan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interpretasi</a:t>
            </a:r>
            <a:r>
              <a:rPr lang="en-US" sz="2400" dirty="0">
                <a:solidFill>
                  <a:srgbClr val="005359"/>
                </a:solidFill>
                <a:latin typeface="Source Sans Pro"/>
                <a:ea typeface="Source Sans Pro"/>
                <a:cs typeface="Source Sans Pro"/>
                <a:sym typeface="Source Sans Pro"/>
              </a:rPr>
              <a:t> visual </a:t>
            </a:r>
            <a:r>
              <a:rPr lang="en-US" sz="2400" dirty="0" err="1">
                <a:solidFill>
                  <a:srgbClr val="005359"/>
                </a:solidFill>
                <a:latin typeface="Source Sans Pro"/>
                <a:ea typeface="Source Sans Pro"/>
                <a:cs typeface="Source Sans Pro"/>
                <a:sym typeface="Source Sans Pro"/>
              </a:rPr>
              <a:t>terhadap</a:t>
            </a:r>
            <a:r>
              <a:rPr lang="en-US" sz="2400" dirty="0">
                <a:solidFill>
                  <a:srgbClr val="005359"/>
                </a:solidFill>
                <a:latin typeface="Source Sans Pro"/>
                <a:ea typeface="Source Sans Pro"/>
                <a:cs typeface="Source Sans Pro"/>
                <a:sym typeface="Source Sans Pro"/>
              </a:rPr>
              <a:t> data </a:t>
            </a:r>
            <a:r>
              <a:rPr lang="en-US" sz="2400" dirty="0" err="1">
                <a:solidFill>
                  <a:srgbClr val="005359"/>
                </a:solidFill>
                <a:latin typeface="Source Sans Pro"/>
                <a:ea typeface="Source Sans Pro"/>
                <a:cs typeface="Source Sans Pro"/>
                <a:sym typeface="Source Sans Pro"/>
              </a:rPr>
              <a:t>untuk</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membedakan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antara</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kelas</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hutan</a:t>
            </a:r>
            <a:r>
              <a:rPr lang="en-US" sz="2400" dirty="0">
                <a:solidFill>
                  <a:srgbClr val="005359"/>
                </a:solidFill>
                <a:latin typeface="Source Sans Pro"/>
                <a:ea typeface="Source Sans Pro"/>
                <a:cs typeface="Source Sans Pro"/>
                <a:sym typeface="Source Sans Pro"/>
              </a:rPr>
              <a:t> dan non-</a:t>
            </a:r>
            <a:r>
              <a:rPr lang="en-US" sz="2400" dirty="0" err="1">
                <a:solidFill>
                  <a:srgbClr val="005359"/>
                </a:solidFill>
                <a:latin typeface="Source Sans Pro"/>
                <a:ea typeface="Source Sans Pro"/>
                <a:cs typeface="Source Sans Pro"/>
                <a:sym typeface="Source Sans Pro"/>
              </a:rPr>
              <a:t>hutan</a:t>
            </a:r>
            <a:r>
              <a:rPr lang="en-US" sz="2400" dirty="0">
                <a:solidFill>
                  <a:srgbClr val="005359"/>
                </a:solidFill>
                <a:latin typeface="Source Sans Pro"/>
                <a:ea typeface="Source Sans Pro"/>
                <a:cs typeface="Source Sans Pro"/>
                <a:sym typeface="Source Sans Pro"/>
              </a:rPr>
              <a:t>. Dataset </a:t>
            </a:r>
            <a:r>
              <a:rPr lang="en-US" sz="2400" dirty="0" err="1">
                <a:solidFill>
                  <a:srgbClr val="005359"/>
                </a:solidFill>
                <a:latin typeface="Source Sans Pro"/>
                <a:ea typeface="Source Sans Pro"/>
                <a:cs typeface="Source Sans Pro"/>
                <a:sym typeface="Source Sans Pro"/>
              </a:rPr>
              <a:t>dalam</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penelitian</a:t>
            </a:r>
            <a:r>
              <a:rPr lang="en-US" sz="2400" dirty="0">
                <a:solidFill>
                  <a:srgbClr val="005359"/>
                </a:solidFill>
                <a:latin typeface="Source Sans Pro"/>
                <a:ea typeface="Source Sans Pro"/>
                <a:cs typeface="Source Sans Pro"/>
                <a:sym typeface="Source Sans Pro"/>
              </a:rPr>
              <a:t> ini </a:t>
            </a:r>
            <a:r>
              <a:rPr lang="en-US" sz="2400" dirty="0" err="1">
                <a:solidFill>
                  <a:srgbClr val="005359"/>
                </a:solidFill>
                <a:latin typeface="Source Sans Pro"/>
                <a:ea typeface="Source Sans Pro"/>
                <a:cs typeface="Source Sans Pro"/>
                <a:sym typeface="Source Sans Pro"/>
              </a:rPr>
              <a:t>dibagi</a:t>
            </a:r>
            <a:r>
              <a:rPr lang="en-US" sz="2400" dirty="0">
                <a:solidFill>
                  <a:srgbClr val="005359"/>
                </a:solidFill>
                <a:latin typeface="Source Sans Pro"/>
                <a:ea typeface="Source Sans Pro"/>
                <a:cs typeface="Source Sans Pro"/>
                <a:sym typeface="Source Sans Pro"/>
              </a:rPr>
              <a:t> menjadi </a:t>
            </a:r>
            <a:r>
              <a:rPr lang="en-US" sz="2400" dirty="0" err="1">
                <a:solidFill>
                  <a:srgbClr val="005359"/>
                </a:solidFill>
                <a:latin typeface="Source Sans Pro"/>
                <a:ea typeface="Source Sans Pro"/>
                <a:cs typeface="Source Sans Pro"/>
                <a:sym typeface="Source Sans Pro"/>
              </a:rPr>
              <a:t>tiga</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bagian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yaitu</a:t>
            </a:r>
            <a:r>
              <a:rPr lang="en-US" sz="2400" dirty="0">
                <a:solidFill>
                  <a:srgbClr val="005359"/>
                </a:solidFill>
                <a:latin typeface="Source Sans Pro"/>
                <a:ea typeface="Source Sans Pro"/>
                <a:cs typeface="Source Sans Pro"/>
                <a:sym typeface="Source Sans Pro"/>
              </a:rPr>
              <a:t> 70% </a:t>
            </a:r>
            <a:r>
              <a:rPr lang="en-US" sz="2400" dirty="0" err="1">
                <a:solidFill>
                  <a:srgbClr val="005359"/>
                </a:solidFill>
                <a:latin typeface="Source Sans Pro"/>
                <a:ea typeface="Source Sans Pro"/>
                <a:cs typeface="Source Sans Pro"/>
                <a:sym typeface="Source Sans Pro"/>
              </a:rPr>
              <a:t>untuk</a:t>
            </a:r>
            <a:r>
              <a:rPr lang="en-US" sz="2400" dirty="0">
                <a:solidFill>
                  <a:srgbClr val="005359"/>
                </a:solidFill>
                <a:latin typeface="Source Sans Pro"/>
                <a:ea typeface="Source Sans Pro"/>
                <a:cs typeface="Source Sans Pro"/>
                <a:sym typeface="Source Sans Pro"/>
              </a:rPr>
              <a:t> data training, 20% </a:t>
            </a:r>
            <a:r>
              <a:rPr lang="en-US" sz="2400" dirty="0" err="1">
                <a:solidFill>
                  <a:srgbClr val="005359"/>
                </a:solidFill>
                <a:latin typeface="Source Sans Pro"/>
                <a:ea typeface="Source Sans Pro"/>
                <a:cs typeface="Source Sans Pro"/>
                <a:sym typeface="Source Sans Pro"/>
              </a:rPr>
              <a:t>untuk</a:t>
            </a:r>
            <a:r>
              <a:rPr lang="en-US" sz="2400" dirty="0">
                <a:solidFill>
                  <a:srgbClr val="005359"/>
                </a:solidFill>
                <a:latin typeface="Source Sans Pro"/>
                <a:ea typeface="Source Sans Pro"/>
                <a:cs typeface="Source Sans Pro"/>
                <a:sym typeface="Source Sans Pro"/>
              </a:rPr>
              <a:t> data </a:t>
            </a:r>
            <a:r>
              <a:rPr lang="en-US" sz="2400" dirty="0" err="1">
                <a:solidFill>
                  <a:srgbClr val="005359"/>
                </a:solidFill>
                <a:latin typeface="Source Sans Pro"/>
                <a:ea typeface="Source Sans Pro"/>
                <a:cs typeface="Source Sans Pro"/>
                <a:sym typeface="Source Sans Pro"/>
              </a:rPr>
              <a:t>validasi</a:t>
            </a:r>
            <a:r>
              <a:rPr lang="en-US" sz="2400" dirty="0">
                <a:solidFill>
                  <a:srgbClr val="005359"/>
                </a:solidFill>
                <a:latin typeface="Source Sans Pro"/>
                <a:ea typeface="Source Sans Pro"/>
                <a:cs typeface="Source Sans Pro"/>
                <a:sym typeface="Source Sans Pro"/>
              </a:rPr>
              <a:t>, dan 10% </a:t>
            </a:r>
            <a:r>
              <a:rPr lang="en-US" sz="2400" dirty="0" err="1">
                <a:solidFill>
                  <a:srgbClr val="005359"/>
                </a:solidFill>
                <a:latin typeface="Source Sans Pro"/>
                <a:ea typeface="Source Sans Pro"/>
                <a:cs typeface="Source Sans Pro"/>
                <a:sym typeface="Source Sans Pro"/>
              </a:rPr>
              <a:t>untuk</a:t>
            </a:r>
            <a:r>
              <a:rPr lang="en-US" sz="2400" dirty="0">
                <a:solidFill>
                  <a:srgbClr val="005359"/>
                </a:solidFill>
                <a:latin typeface="Source Sans Pro"/>
                <a:ea typeface="Source Sans Pro"/>
                <a:cs typeface="Source Sans Pro"/>
                <a:sym typeface="Source Sans Pro"/>
              </a:rPr>
              <a:t> data </a:t>
            </a:r>
            <a:r>
              <a:rPr lang="en-US" sz="2400" dirty="0" err="1">
                <a:solidFill>
                  <a:srgbClr val="005359"/>
                </a:solidFill>
                <a:latin typeface="Source Sans Pro"/>
                <a:ea typeface="Source Sans Pro"/>
                <a:cs typeface="Source Sans Pro"/>
                <a:sym typeface="Source Sans Pro"/>
              </a:rPr>
              <a:t>pengujian</a:t>
            </a:r>
            <a:r>
              <a:rPr lang="en-US" sz="2400" dirty="0">
                <a:solidFill>
                  <a:srgbClr val="005359"/>
                </a:solidFill>
                <a:latin typeface="Source Sans Pro"/>
                <a:ea typeface="Source Sans Pro"/>
                <a:cs typeface="Source Sans Pro"/>
                <a:sym typeface="Source Sans Pro"/>
              </a:rPr>
              <a:t> (testing). Citra-</a:t>
            </a:r>
            <a:r>
              <a:rPr lang="en-US" sz="2400" dirty="0" err="1">
                <a:solidFill>
                  <a:srgbClr val="005359"/>
                </a:solidFill>
                <a:latin typeface="Source Sans Pro"/>
                <a:ea typeface="Source Sans Pro"/>
                <a:cs typeface="Source Sans Pro"/>
                <a:sym typeface="Source Sans Pro"/>
              </a:rPr>
              <a:t>citra</a:t>
            </a:r>
            <a:r>
              <a:rPr lang="en-US" sz="2400" dirty="0">
                <a:solidFill>
                  <a:srgbClr val="005359"/>
                </a:solidFill>
                <a:latin typeface="Source Sans Pro"/>
                <a:ea typeface="Source Sans Pro"/>
                <a:cs typeface="Source Sans Pro"/>
                <a:sym typeface="Source Sans Pro"/>
              </a:rPr>
              <a:t> yang </a:t>
            </a:r>
            <a:r>
              <a:rPr lang="en-US" sz="2400" dirty="0" err="1">
                <a:solidFill>
                  <a:srgbClr val="005359"/>
                </a:solidFill>
                <a:latin typeface="Source Sans Pro"/>
                <a:ea typeface="Source Sans Pro"/>
                <a:cs typeface="Source Sans Pro"/>
                <a:sym typeface="Source Sans Pro"/>
              </a:rPr>
              <a:t>divisualisasikan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telah</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mengalami</a:t>
            </a:r>
            <a:r>
              <a:rPr lang="en-US" sz="2400" dirty="0">
                <a:solidFill>
                  <a:srgbClr val="005359"/>
                </a:solidFill>
                <a:latin typeface="Source Sans Pro"/>
                <a:ea typeface="Source Sans Pro"/>
                <a:cs typeface="Source Sans Pro"/>
                <a:sym typeface="Source Sans Pro"/>
              </a:rPr>
              <a:t> proses </a:t>
            </a:r>
            <a:r>
              <a:rPr lang="en-US" sz="2400" dirty="0" err="1">
                <a:solidFill>
                  <a:srgbClr val="005359"/>
                </a:solidFill>
                <a:latin typeface="Source Sans Pro"/>
                <a:ea typeface="Source Sans Pro"/>
                <a:cs typeface="Source Sans Pro"/>
                <a:sym typeface="Source Sans Pro"/>
              </a:rPr>
              <a:t>perubahan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ukuran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dari</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resolusi</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awal</a:t>
            </a:r>
            <a:r>
              <a:rPr lang="en-US" sz="2400" dirty="0">
                <a:solidFill>
                  <a:srgbClr val="005359"/>
                </a:solidFill>
                <a:latin typeface="Source Sans Pro"/>
                <a:ea typeface="Source Sans Pro"/>
                <a:cs typeface="Source Sans Pro"/>
                <a:sym typeface="Source Sans Pro"/>
              </a:rPr>
              <a:t> 300x300 </a:t>
            </a:r>
            <a:r>
              <a:rPr lang="en-US" sz="2400" dirty="0" err="1">
                <a:solidFill>
                  <a:srgbClr val="005359"/>
                </a:solidFill>
                <a:latin typeface="Source Sans Pro"/>
                <a:ea typeface="Source Sans Pro"/>
                <a:cs typeface="Source Sans Pro"/>
                <a:sym typeface="Source Sans Pro"/>
              </a:rPr>
              <a:t>piksel</a:t>
            </a:r>
            <a:r>
              <a:rPr lang="en-US" sz="2400" dirty="0">
                <a:solidFill>
                  <a:srgbClr val="005359"/>
                </a:solidFill>
                <a:latin typeface="Source Sans Pro"/>
                <a:ea typeface="Source Sans Pro"/>
                <a:cs typeface="Source Sans Pro"/>
                <a:sym typeface="Source Sans Pro"/>
              </a:rPr>
              <a:t> menjadi 75x75 </a:t>
            </a:r>
            <a:r>
              <a:rPr lang="en-US" sz="2400" dirty="0" err="1">
                <a:solidFill>
                  <a:srgbClr val="005359"/>
                </a:solidFill>
                <a:latin typeface="Source Sans Pro"/>
                <a:ea typeface="Source Sans Pro"/>
                <a:cs typeface="Source Sans Pro"/>
                <a:sym typeface="Source Sans Pro"/>
              </a:rPr>
              <a:t>piksel</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Ukuran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citra</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diperkecil</a:t>
            </a:r>
            <a:r>
              <a:rPr lang="en-US" sz="2400" dirty="0">
                <a:solidFill>
                  <a:srgbClr val="005359"/>
                </a:solidFill>
                <a:latin typeface="Source Sans Pro"/>
                <a:ea typeface="Source Sans Pro"/>
                <a:cs typeface="Source Sans Pro"/>
                <a:sym typeface="Source Sans Pro"/>
              </a:rPr>
              <a:t> menjadi 75x75 </a:t>
            </a:r>
            <a:r>
              <a:rPr lang="en-US" sz="2400" dirty="0" err="1">
                <a:solidFill>
                  <a:srgbClr val="005359"/>
                </a:solidFill>
                <a:latin typeface="Source Sans Pro"/>
                <a:ea typeface="Source Sans Pro"/>
                <a:cs typeface="Source Sans Pro"/>
                <a:sym typeface="Source Sans Pro"/>
              </a:rPr>
              <a:t>untuk</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menghindari</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masalah</a:t>
            </a:r>
            <a:r>
              <a:rPr lang="en-US" sz="2400" dirty="0">
                <a:solidFill>
                  <a:srgbClr val="005359"/>
                </a:solidFill>
                <a:latin typeface="Source Sans Pro"/>
                <a:ea typeface="Source Sans Pro"/>
                <a:cs typeface="Source Sans Pro"/>
                <a:sym typeface="Source Sans Pro"/>
              </a:rPr>
              <a:t> out of memory pada Google </a:t>
            </a:r>
            <a:r>
              <a:rPr lang="en-US" sz="2400" dirty="0" err="1">
                <a:solidFill>
                  <a:srgbClr val="005359"/>
                </a:solidFill>
                <a:latin typeface="Source Sans Pro"/>
                <a:ea typeface="Source Sans Pro"/>
                <a:cs typeface="Source Sans Pro"/>
                <a:sym typeface="Source Sans Pro"/>
              </a:rPr>
              <a:t>Colab</a:t>
            </a:r>
            <a:r>
              <a:rPr lang="en-US" sz="2400" dirty="0">
                <a:solidFill>
                  <a:srgbClr val="005359"/>
                </a:solidFill>
                <a:latin typeface="Source Sans Pro"/>
                <a:ea typeface="Source Sans Pro"/>
                <a:cs typeface="Source Sans Pro"/>
                <a:sym typeface="Source Sans Pro"/>
              </a:rPr>
              <a:t> yang </a:t>
            </a:r>
            <a:r>
              <a:rPr lang="en-US" sz="2400" dirty="0" err="1">
                <a:solidFill>
                  <a:srgbClr val="005359"/>
                </a:solidFill>
                <a:latin typeface="Source Sans Pro"/>
                <a:ea typeface="Source Sans Pro"/>
                <a:cs typeface="Source Sans Pro"/>
                <a:sym typeface="Source Sans Pro"/>
              </a:rPr>
              <a:t>memiliki</a:t>
            </a:r>
            <a:r>
              <a:rPr lang="en-US" sz="2400" dirty="0">
                <a:solidFill>
                  <a:srgbClr val="005359"/>
                </a:solidFill>
                <a:latin typeface="Source Sans Pro"/>
                <a:ea typeface="Source Sans Pro"/>
                <a:cs typeface="Source Sans Pro"/>
                <a:sym typeface="Source Sans Pro"/>
              </a:rPr>
              <a:t> batas RAM 12GB. </a:t>
            </a:r>
            <a:r>
              <a:rPr lang="en-US" sz="2400" dirty="0" err="1">
                <a:solidFill>
                  <a:srgbClr val="005359"/>
                </a:solidFill>
                <a:latin typeface="Source Sans Pro"/>
                <a:ea typeface="Source Sans Pro"/>
                <a:cs typeface="Source Sans Pro"/>
                <a:sym typeface="Source Sans Pro"/>
              </a:rPr>
              <a:t>Resolusi</a:t>
            </a:r>
            <a:r>
              <a:rPr lang="en-US" sz="2400" dirty="0">
                <a:solidFill>
                  <a:srgbClr val="005359"/>
                </a:solidFill>
                <a:latin typeface="Source Sans Pro"/>
                <a:ea typeface="Source Sans Pro"/>
                <a:cs typeface="Source Sans Pro"/>
                <a:sym typeface="Source Sans Pro"/>
              </a:rPr>
              <a:t> ini </a:t>
            </a:r>
            <a:r>
              <a:rPr lang="en-US" sz="2400" dirty="0" err="1">
                <a:solidFill>
                  <a:srgbClr val="005359"/>
                </a:solidFill>
                <a:latin typeface="Source Sans Pro"/>
                <a:ea typeface="Source Sans Pro"/>
                <a:cs typeface="Source Sans Pro"/>
                <a:sym typeface="Source Sans Pro"/>
              </a:rPr>
              <a:t>memungkinkan</a:t>
            </a:r>
            <a:r>
              <a:rPr lang="en-US" sz="2400" dirty="0">
                <a:solidFill>
                  <a:srgbClr val="005359"/>
                </a:solidFill>
                <a:latin typeface="Source Sans Pro"/>
                <a:ea typeface="Source Sans Pro"/>
                <a:cs typeface="Source Sans Pro"/>
                <a:sym typeface="Source Sans Pro"/>
              </a:rPr>
              <a:t> proses training lebih </a:t>
            </a:r>
            <a:r>
              <a:rPr lang="en-US" sz="2400" dirty="0" err="1">
                <a:solidFill>
                  <a:srgbClr val="005359"/>
                </a:solidFill>
                <a:latin typeface="Source Sans Pro"/>
                <a:ea typeface="Source Sans Pro"/>
                <a:cs typeface="Source Sans Pro"/>
                <a:sym typeface="Source Sans Pro"/>
              </a:rPr>
              <a:t>cepat</a:t>
            </a:r>
            <a:r>
              <a:rPr lang="en-US" sz="2400" dirty="0">
                <a:solidFill>
                  <a:srgbClr val="005359"/>
                </a:solidFill>
                <a:latin typeface="Source Sans Pro"/>
                <a:ea typeface="Source Sans Pro"/>
                <a:cs typeface="Source Sans Pro"/>
                <a:sym typeface="Source Sans Pro"/>
              </a:rPr>
              <a:t> dan </a:t>
            </a:r>
            <a:r>
              <a:rPr lang="en-US" sz="2400" dirty="0" err="1">
                <a:solidFill>
                  <a:srgbClr val="005359"/>
                </a:solidFill>
                <a:latin typeface="Source Sans Pro"/>
                <a:ea typeface="Source Sans Pro"/>
                <a:cs typeface="Source Sans Pro"/>
                <a:sym typeface="Source Sans Pro"/>
              </a:rPr>
              <a:t>efisien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tanpa</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mengorbankan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kinerja</a:t>
            </a:r>
            <a:r>
              <a:rPr lang="en-US" sz="2400" dirty="0">
                <a:solidFill>
                  <a:srgbClr val="005359"/>
                </a:solidFill>
                <a:latin typeface="Source Sans Pro"/>
                <a:ea typeface="Source Sans Pro"/>
                <a:cs typeface="Source Sans Pro"/>
                <a:sym typeface="Source Sans Pro"/>
              </a:rPr>
              <a:t> model. </a:t>
            </a:r>
            <a:r>
              <a:rPr lang="en-US" sz="2400" dirty="0" err="1">
                <a:solidFill>
                  <a:srgbClr val="005359"/>
                </a:solidFill>
                <a:latin typeface="Source Sans Pro"/>
                <a:ea typeface="Source Sans Pro"/>
                <a:cs typeface="Source Sans Pro"/>
                <a:sym typeface="Source Sans Pro"/>
              </a:rPr>
              <a:t>Ukuran</a:t>
            </a:r>
            <a:r>
              <a:rPr lang="en-US" sz="2400" dirty="0">
                <a:solidFill>
                  <a:srgbClr val="005359"/>
                </a:solidFill>
                <a:latin typeface="Source Sans Pro"/>
                <a:ea typeface="Source Sans Pro"/>
                <a:cs typeface="Source Sans Pro"/>
                <a:sym typeface="Source Sans Pro"/>
              </a:rPr>
              <a:t> lebih </a:t>
            </a:r>
            <a:r>
              <a:rPr lang="en-US" sz="2400" dirty="0" err="1">
                <a:solidFill>
                  <a:srgbClr val="005359"/>
                </a:solidFill>
                <a:latin typeface="Source Sans Pro"/>
                <a:ea typeface="Source Sans Pro"/>
                <a:cs typeface="Source Sans Pro"/>
                <a:sym typeface="Source Sans Pro"/>
              </a:rPr>
              <a:t>kecil</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seperti</a:t>
            </a:r>
            <a:r>
              <a:rPr lang="en-US" sz="2400" dirty="0">
                <a:solidFill>
                  <a:srgbClr val="005359"/>
                </a:solidFill>
                <a:latin typeface="Source Sans Pro"/>
                <a:ea typeface="Source Sans Pro"/>
                <a:cs typeface="Source Sans Pro"/>
                <a:sym typeface="Source Sans Pro"/>
              </a:rPr>
              <a:t> 50x50 </a:t>
            </a:r>
            <a:r>
              <a:rPr lang="en-US" sz="2400" dirty="0" err="1">
                <a:solidFill>
                  <a:srgbClr val="005359"/>
                </a:solidFill>
                <a:latin typeface="Source Sans Pro"/>
                <a:ea typeface="Source Sans Pro"/>
                <a:cs typeface="Source Sans Pro"/>
                <a:sym typeface="Source Sans Pro"/>
              </a:rPr>
              <a:t>atau</a:t>
            </a:r>
            <a:r>
              <a:rPr lang="en-US" sz="2400" dirty="0">
                <a:solidFill>
                  <a:srgbClr val="005359"/>
                </a:solidFill>
                <a:latin typeface="Source Sans Pro"/>
                <a:ea typeface="Source Sans Pro"/>
                <a:cs typeface="Source Sans Pro"/>
                <a:sym typeface="Source Sans Pro"/>
              </a:rPr>
              <a:t> 32x32, </a:t>
            </a:r>
            <a:r>
              <a:rPr lang="en-US" sz="2400" dirty="0" err="1">
                <a:solidFill>
                  <a:srgbClr val="005359"/>
                </a:solidFill>
                <a:latin typeface="Source Sans Pro"/>
                <a:ea typeface="Source Sans Pro"/>
                <a:cs typeface="Source Sans Pro"/>
                <a:sym typeface="Source Sans Pro"/>
              </a:rPr>
              <a:t>dapat</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menurunkan</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performa</a:t>
            </a:r>
            <a:r>
              <a:rPr lang="en-US" sz="2400" dirty="0">
                <a:solidFill>
                  <a:srgbClr val="005359"/>
                </a:solidFill>
                <a:latin typeface="Source Sans Pro"/>
                <a:ea typeface="Source Sans Pro"/>
                <a:cs typeface="Source Sans Pro"/>
                <a:sym typeface="Source Sans Pro"/>
              </a:rPr>
              <a:t> model </a:t>
            </a:r>
            <a:r>
              <a:rPr lang="en-US" sz="2400" dirty="0" err="1">
                <a:solidFill>
                  <a:srgbClr val="005359"/>
                </a:solidFill>
                <a:latin typeface="Source Sans Pro"/>
                <a:ea typeface="Source Sans Pro"/>
                <a:cs typeface="Source Sans Pro"/>
                <a:sym typeface="Source Sans Pro"/>
              </a:rPr>
              <a:t>karena</a:t>
            </a:r>
            <a:r>
              <a:rPr lang="en-US" sz="2400" dirty="0">
                <a:solidFill>
                  <a:srgbClr val="005359"/>
                </a:solidFill>
                <a:latin typeface="Source Sans Pro"/>
                <a:ea typeface="Source Sans Pro"/>
                <a:cs typeface="Source Sans Pro"/>
                <a:sym typeface="Source Sans Pro"/>
              </a:rPr>
              <a:t> </a:t>
            </a:r>
            <a:r>
              <a:rPr lang="en-US" sz="2400" dirty="0" err="1">
                <a:solidFill>
                  <a:srgbClr val="005359"/>
                </a:solidFill>
                <a:latin typeface="Source Sans Pro"/>
                <a:ea typeface="Source Sans Pro"/>
                <a:cs typeface="Source Sans Pro"/>
                <a:sym typeface="Source Sans Pro"/>
              </a:rPr>
              <a:t>kehilangan</a:t>
            </a:r>
            <a:r>
              <a:rPr lang="en-US" sz="2400" dirty="0">
                <a:solidFill>
                  <a:srgbClr val="005359"/>
                </a:solidFill>
                <a:latin typeface="Source Sans Pro"/>
                <a:ea typeface="Source Sans Pro"/>
                <a:cs typeface="Source Sans Pro"/>
                <a:sym typeface="Source Sans Pro"/>
              </a:rPr>
              <a:t> detail </a:t>
            </a:r>
            <a:r>
              <a:rPr lang="en-US" sz="2400" dirty="0" err="1">
                <a:solidFill>
                  <a:srgbClr val="005359"/>
                </a:solidFill>
                <a:latin typeface="Source Sans Pro"/>
                <a:ea typeface="Source Sans Pro"/>
                <a:cs typeface="Source Sans Pro"/>
                <a:sym typeface="Source Sans Pro"/>
              </a:rPr>
              <a:t>penting</a:t>
            </a:r>
            <a:r>
              <a:rPr lang="en-US" sz="2400" dirty="0">
                <a:solidFill>
                  <a:srgbClr val="005359"/>
                </a:solidFill>
                <a:latin typeface="Source Sans Pro"/>
                <a:ea typeface="Source Sans Pro"/>
                <a:cs typeface="Source Sans Pro"/>
                <a:sym typeface="Source Sans Pro"/>
              </a:rPr>
              <a:t> pada </a:t>
            </a:r>
            <a:r>
              <a:rPr lang="en-US" sz="2400" dirty="0" err="1">
                <a:solidFill>
                  <a:srgbClr val="005359"/>
                </a:solidFill>
                <a:latin typeface="Source Sans Pro"/>
                <a:ea typeface="Source Sans Pro"/>
                <a:cs typeface="Source Sans Pro"/>
                <a:sym typeface="Source Sans Pro"/>
              </a:rPr>
              <a:t>citra</a:t>
            </a:r>
            <a:r>
              <a:rPr lang="en-US" sz="2400" dirty="0">
                <a:solidFill>
                  <a:srgbClr val="005359"/>
                </a:solidFill>
                <a:latin typeface="Source Sans Pro"/>
                <a:ea typeface="Source Sans Pro"/>
                <a:cs typeface="Source Sans Pro"/>
                <a:sym typeface="Source Sans Pro"/>
              </a:rPr>
              <a:t>.</a:t>
            </a:r>
          </a:p>
          <a:p>
            <a:pPr algn="just">
              <a:lnSpc>
                <a:spcPts val="3360"/>
              </a:lnSpc>
            </a:pPr>
            <a:endParaRPr lang="en-US" sz="2400" dirty="0">
              <a:solidFill>
                <a:srgbClr val="005359"/>
              </a:solidFill>
              <a:latin typeface="Source Sans Pro"/>
              <a:ea typeface="Source Sans Pro"/>
              <a:cs typeface="Source Sans Pro"/>
              <a:sym typeface="Source Sans Pro"/>
            </a:endParaRPr>
          </a:p>
        </p:txBody>
      </p:sp>
      <p:sp>
        <p:nvSpPr>
          <p:cNvPr id="12" name="TextBox 12"/>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DATA PREPARATION</a:t>
            </a:r>
          </a:p>
        </p:txBody>
      </p:sp>
      <p:sp>
        <p:nvSpPr>
          <p:cNvPr id="13" name="TextBox 13"/>
          <p:cNvSpPr txBox="1"/>
          <p:nvPr/>
        </p:nvSpPr>
        <p:spPr>
          <a:xfrm>
            <a:off x="1668401" y="1996859"/>
            <a:ext cx="8027236" cy="622300"/>
          </a:xfrm>
          <a:prstGeom prst="rect">
            <a:avLst/>
          </a:prstGeom>
        </p:spPr>
        <p:txBody>
          <a:bodyPr lIns="0" tIns="0" rIns="0" bIns="0" rtlCol="0" anchor="t">
            <a:spAutoFit/>
          </a:bodyPr>
          <a:lstStyle/>
          <a:p>
            <a:pPr algn="l">
              <a:lnSpc>
                <a:spcPts val="4999"/>
              </a:lnSpc>
            </a:pPr>
            <a:r>
              <a:rPr lang="en-US" sz="3999">
                <a:solidFill>
                  <a:srgbClr val="005359"/>
                </a:solidFill>
                <a:latin typeface="League Spartan"/>
                <a:ea typeface="League Spartan"/>
                <a:cs typeface="League Spartan"/>
                <a:sym typeface="League Spartan"/>
              </a:rPr>
              <a:t>SAMPLING</a:t>
            </a:r>
          </a:p>
        </p:txBody>
      </p:sp>
      <p:sp>
        <p:nvSpPr>
          <p:cNvPr id="14" name="TextBox 14"/>
          <p:cNvSpPr txBox="1"/>
          <p:nvPr/>
        </p:nvSpPr>
        <p:spPr>
          <a:xfrm>
            <a:off x="602809" y="2047049"/>
            <a:ext cx="781222" cy="389255"/>
          </a:xfrm>
          <a:prstGeom prst="rect">
            <a:avLst/>
          </a:prstGeom>
        </p:spPr>
        <p:txBody>
          <a:bodyPr lIns="0" tIns="0" rIns="0" bIns="0" rtlCol="0" anchor="t">
            <a:spAutoFit/>
          </a:bodyPr>
          <a:lstStyle/>
          <a:p>
            <a:pPr algn="ctr">
              <a:lnSpc>
                <a:spcPts val="3220"/>
              </a:lnSpc>
            </a:pPr>
            <a:r>
              <a:rPr lang="en-US" sz="2300" b="1">
                <a:solidFill>
                  <a:srgbClr val="005359"/>
                </a:solidFill>
                <a:latin typeface="Source Sans Pro Bold"/>
                <a:ea typeface="Source Sans Pro Bold"/>
                <a:cs typeface="Source Sans Pro Bold"/>
                <a:sym typeface="Source Sans Pro Bold"/>
              </a:rPr>
              <a:t>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828910" cy="1029996"/>
            <a:chOff x="0" y="0"/>
            <a:chExt cx="1798561" cy="271275"/>
          </a:xfrm>
        </p:grpSpPr>
        <p:sp>
          <p:nvSpPr>
            <p:cNvPr id="4" name="Freeform 4"/>
            <p:cNvSpPr/>
            <p:nvPr/>
          </p:nvSpPr>
          <p:spPr>
            <a:xfrm>
              <a:off x="0" y="0"/>
              <a:ext cx="1798561" cy="271275"/>
            </a:xfrm>
            <a:custGeom>
              <a:avLst/>
              <a:gdLst/>
              <a:ahLst/>
              <a:cxnLst/>
              <a:rect l="l" t="t" r="r" b="b"/>
              <a:pathLst>
                <a:path w="1798561" h="271275">
                  <a:moveTo>
                    <a:pt x="113370" y="0"/>
                  </a:moveTo>
                  <a:lnTo>
                    <a:pt x="1685191" y="0"/>
                  </a:lnTo>
                  <a:cubicBezTo>
                    <a:pt x="1715258" y="0"/>
                    <a:pt x="1744094" y="11944"/>
                    <a:pt x="1765355" y="33205"/>
                  </a:cubicBezTo>
                  <a:cubicBezTo>
                    <a:pt x="1786616" y="54466"/>
                    <a:pt x="1798561" y="83302"/>
                    <a:pt x="1798561" y="113370"/>
                  </a:cubicBezTo>
                  <a:lnTo>
                    <a:pt x="1798561" y="157905"/>
                  </a:lnTo>
                  <a:cubicBezTo>
                    <a:pt x="1798561" y="187972"/>
                    <a:pt x="1786616" y="216808"/>
                    <a:pt x="1765355" y="238069"/>
                  </a:cubicBezTo>
                  <a:cubicBezTo>
                    <a:pt x="1744094" y="259330"/>
                    <a:pt x="1715258" y="271275"/>
                    <a:pt x="1685191" y="271275"/>
                  </a:cubicBezTo>
                  <a:lnTo>
                    <a:pt x="113370" y="271275"/>
                  </a:lnTo>
                  <a:cubicBezTo>
                    <a:pt x="83302" y="271275"/>
                    <a:pt x="54466" y="259330"/>
                    <a:pt x="33205" y="238069"/>
                  </a:cubicBezTo>
                  <a:cubicBezTo>
                    <a:pt x="11944" y="216808"/>
                    <a:pt x="0" y="187972"/>
                    <a:pt x="0" y="157905"/>
                  </a:cubicBezTo>
                  <a:lnTo>
                    <a:pt x="0" y="113370"/>
                  </a:lnTo>
                  <a:cubicBezTo>
                    <a:pt x="0" y="83302"/>
                    <a:pt x="11944" y="54466"/>
                    <a:pt x="33205" y="33205"/>
                  </a:cubicBezTo>
                  <a:cubicBezTo>
                    <a:pt x="54466" y="11944"/>
                    <a:pt x="83302" y="0"/>
                    <a:pt x="11337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798561" cy="318900"/>
            </a:xfrm>
            <a:prstGeom prst="rect">
              <a:avLst/>
            </a:prstGeom>
          </p:spPr>
          <p:txBody>
            <a:bodyPr lIns="50800" tIns="50800" rIns="50800" bIns="50800" rtlCol="0" anchor="ctr"/>
            <a:lstStyle/>
            <a:p>
              <a:pPr algn="ctr">
                <a:lnSpc>
                  <a:spcPts val="3359"/>
                </a:lnSpc>
              </a:pPr>
              <a:endParaRPr/>
            </a:p>
          </p:txBody>
        </p:sp>
      </p:grpSp>
      <p:graphicFrame>
        <p:nvGraphicFramePr>
          <p:cNvPr id="6" name="Table 6"/>
          <p:cNvGraphicFramePr>
            <a:graphicFrameLocks noGrp="1"/>
          </p:cNvGraphicFramePr>
          <p:nvPr/>
        </p:nvGraphicFramePr>
        <p:xfrm>
          <a:off x="3442329" y="3042071"/>
          <a:ext cx="11403343" cy="6572250"/>
        </p:xfrm>
        <a:graphic>
          <a:graphicData uri="http://schemas.openxmlformats.org/drawingml/2006/table">
            <a:tbl>
              <a:tblPr/>
              <a:tblGrid>
                <a:gridCol w="3351884">
                  <a:extLst>
                    <a:ext uri="{9D8B030D-6E8A-4147-A177-3AD203B41FA5}">
                      <a16:colId xmlns:a16="http://schemas.microsoft.com/office/drawing/2014/main" val="20000"/>
                    </a:ext>
                  </a:extLst>
                </a:gridCol>
                <a:gridCol w="2699590">
                  <a:extLst>
                    <a:ext uri="{9D8B030D-6E8A-4147-A177-3AD203B41FA5}">
                      <a16:colId xmlns:a16="http://schemas.microsoft.com/office/drawing/2014/main" val="20001"/>
                    </a:ext>
                  </a:extLst>
                </a:gridCol>
                <a:gridCol w="2711554">
                  <a:extLst>
                    <a:ext uri="{9D8B030D-6E8A-4147-A177-3AD203B41FA5}">
                      <a16:colId xmlns:a16="http://schemas.microsoft.com/office/drawing/2014/main" val="20002"/>
                    </a:ext>
                  </a:extLst>
                </a:gridCol>
                <a:gridCol w="2640315">
                  <a:extLst>
                    <a:ext uri="{9D8B030D-6E8A-4147-A177-3AD203B41FA5}">
                      <a16:colId xmlns:a16="http://schemas.microsoft.com/office/drawing/2014/main" val="20003"/>
                    </a:ext>
                  </a:extLst>
                </a:gridCol>
              </a:tblGrid>
              <a:tr h="996376">
                <a:tc>
                  <a:txBody>
                    <a:bodyPr/>
                    <a:lstStyle/>
                    <a:p>
                      <a:pPr algn="l">
                        <a:lnSpc>
                          <a:spcPts val="4199"/>
                        </a:lnSpc>
                        <a:defRPr/>
                      </a:pPr>
                      <a:r>
                        <a:rPr lang="en-US" sz="2999" b="1">
                          <a:solidFill>
                            <a:srgbClr val="000000"/>
                          </a:solidFill>
                          <a:latin typeface="Source Sans Pro Bold"/>
                          <a:ea typeface="Source Sans Pro Bold"/>
                          <a:cs typeface="Source Sans Pro Bold"/>
                          <a:sym typeface="Source Sans Pro Bold"/>
                        </a:rPr>
                        <a:t>Hyperparameter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DenseNet201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ResNet50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VGG16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6376">
                <a:tc>
                  <a:txBody>
                    <a:bodyPr/>
                    <a:lstStyle/>
                    <a:p>
                      <a:pPr algn="l">
                        <a:lnSpc>
                          <a:spcPts val="4199"/>
                        </a:lnSpc>
                        <a:defRPr/>
                      </a:pPr>
                      <a:r>
                        <a:rPr lang="en-US" sz="2999" b="1">
                          <a:solidFill>
                            <a:srgbClr val="000000"/>
                          </a:solidFill>
                          <a:latin typeface="Source Sans Pro Bold"/>
                          <a:ea typeface="Source Sans Pro Bold"/>
                          <a:cs typeface="Source Sans Pro Bold"/>
                          <a:sym typeface="Source Sans Pro Bold"/>
                        </a:rPr>
                        <a:t>Batch Size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3440">
                <a:tc>
                  <a:txBody>
                    <a:bodyPr/>
                    <a:lstStyle/>
                    <a:p>
                      <a:pPr algn="l">
                        <a:lnSpc>
                          <a:spcPts val="4619"/>
                        </a:lnSpc>
                        <a:defRPr/>
                      </a:pPr>
                      <a:r>
                        <a:rPr lang="en-US" sz="3299" b="1">
                          <a:solidFill>
                            <a:srgbClr val="000000"/>
                          </a:solidFill>
                          <a:latin typeface="Source Sans Pro Bold"/>
                          <a:ea typeface="Source Sans Pro Bold"/>
                          <a:cs typeface="Source Sans Pro Bold"/>
                          <a:sym typeface="Source Sans Pro Bold"/>
                        </a:rPr>
                        <a:t>Optimizer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Adam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Adam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Adam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23306">
                <a:tc>
                  <a:txBody>
                    <a:bodyPr/>
                    <a:lstStyle/>
                    <a:p>
                      <a:pPr algn="l">
                        <a:lnSpc>
                          <a:spcPts val="4199"/>
                        </a:lnSpc>
                        <a:defRPr/>
                      </a:pPr>
                      <a:r>
                        <a:rPr lang="en-US" sz="2999" b="1">
                          <a:solidFill>
                            <a:srgbClr val="000000"/>
                          </a:solidFill>
                          <a:latin typeface="Source Sans Pro Bold"/>
                          <a:ea typeface="Source Sans Pro Bold"/>
                          <a:cs typeface="Source Sans Pro Bold"/>
                          <a:sym typeface="Source Sans Pro Bold"/>
                        </a:rPr>
                        <a:t>Loss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Categorical</a:t>
                      </a:r>
                      <a:endParaRPr lang="en-US" sz="1100"/>
                    </a:p>
                    <a:p>
                      <a:pPr algn="ctr">
                        <a:lnSpc>
                          <a:spcPts val="4199"/>
                        </a:lnSpc>
                      </a:pPr>
                      <a:r>
                        <a:rPr lang="en-US" sz="2999" b="1">
                          <a:solidFill>
                            <a:srgbClr val="000000"/>
                          </a:solidFill>
                          <a:latin typeface="Source Sans Pro Bold"/>
                          <a:ea typeface="Source Sans Pro Bold"/>
                          <a:cs typeface="Source Sans Pro Bold"/>
                          <a:sym typeface="Source Sans Pro Bold"/>
                        </a:rPr>
                        <a:t>crossentropy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Categorical</a:t>
                      </a:r>
                      <a:endParaRPr lang="en-US" sz="1100"/>
                    </a:p>
                    <a:p>
                      <a:pPr algn="ctr">
                        <a:lnSpc>
                          <a:spcPts val="4199"/>
                        </a:lnSpc>
                      </a:pPr>
                      <a:r>
                        <a:rPr lang="en-US" sz="2999" b="1">
                          <a:solidFill>
                            <a:srgbClr val="000000"/>
                          </a:solidFill>
                          <a:latin typeface="Source Sans Pro Bold"/>
                          <a:ea typeface="Source Sans Pro Bold"/>
                          <a:cs typeface="Source Sans Pro Bold"/>
                          <a:sym typeface="Source Sans Pro Bold"/>
                        </a:rPr>
                        <a:t>crossentropy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Categorical</a:t>
                      </a:r>
                      <a:endParaRPr lang="en-US" sz="1100"/>
                    </a:p>
                    <a:p>
                      <a:pPr algn="ctr">
                        <a:lnSpc>
                          <a:spcPts val="4199"/>
                        </a:lnSpc>
                      </a:pPr>
                      <a:r>
                        <a:rPr lang="en-US" sz="2999" b="1">
                          <a:solidFill>
                            <a:srgbClr val="000000"/>
                          </a:solidFill>
                          <a:latin typeface="Source Sans Pro Bold"/>
                          <a:ea typeface="Source Sans Pro Bold"/>
                          <a:cs typeface="Source Sans Pro Bold"/>
                          <a:sym typeface="Source Sans Pro Bold"/>
                        </a:rPr>
                        <a:t>crossentropy</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96376">
                <a:tc>
                  <a:txBody>
                    <a:bodyPr/>
                    <a:lstStyle/>
                    <a:p>
                      <a:pPr algn="l">
                        <a:lnSpc>
                          <a:spcPts val="4199"/>
                        </a:lnSpc>
                        <a:defRPr/>
                      </a:pPr>
                      <a:r>
                        <a:rPr lang="en-US" sz="2999" b="1">
                          <a:solidFill>
                            <a:srgbClr val="000000"/>
                          </a:solidFill>
                          <a:latin typeface="Source Sans Pro Bold"/>
                          <a:ea typeface="Source Sans Pro Bold"/>
                          <a:cs typeface="Source Sans Pro Bold"/>
                          <a:sym typeface="Source Sans Pro Bold"/>
                        </a:rPr>
                        <a:t>Learning rate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0.0001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96376">
                <a:tc>
                  <a:txBody>
                    <a:bodyPr/>
                    <a:lstStyle/>
                    <a:p>
                      <a:pPr algn="l">
                        <a:lnSpc>
                          <a:spcPts val="4199"/>
                        </a:lnSpc>
                        <a:defRPr/>
                      </a:pPr>
                      <a:r>
                        <a:rPr lang="en-US" sz="2999" b="1">
                          <a:solidFill>
                            <a:srgbClr val="000000"/>
                          </a:solidFill>
                          <a:latin typeface="Source Sans Pro Bold"/>
                          <a:ea typeface="Source Sans Pro Bold"/>
                          <a:cs typeface="Source Sans Pro Bold"/>
                          <a:sym typeface="Source Sans Pro Bold"/>
                        </a:rPr>
                        <a:t>Epoch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199"/>
                        </a:lnSpc>
                        <a:defRPr/>
                      </a:pPr>
                      <a:r>
                        <a:rPr lang="en-US" sz="2999" b="1">
                          <a:solidFill>
                            <a:srgbClr val="000000"/>
                          </a:solidFill>
                          <a:latin typeface="Source Sans Pro Bold"/>
                          <a:ea typeface="Source Sans Pro Bold"/>
                          <a:cs typeface="Source Sans Pro Bold"/>
                          <a:sym typeface="Source Sans Pro Bold"/>
                        </a:rPr>
                        <a:t>50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 name="TextBox 7"/>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MODELING</a:t>
            </a:r>
          </a:p>
        </p:txBody>
      </p:sp>
      <p:sp>
        <p:nvSpPr>
          <p:cNvPr id="8" name="TextBox 8"/>
          <p:cNvSpPr txBox="1"/>
          <p:nvPr/>
        </p:nvSpPr>
        <p:spPr>
          <a:xfrm>
            <a:off x="432053" y="2249166"/>
            <a:ext cx="8506819"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Hyperparameter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flipV="1">
            <a:off x="13924757" y="0"/>
            <a:ext cx="4363243" cy="5633626"/>
          </a:xfrm>
          <a:custGeom>
            <a:avLst/>
            <a:gdLst/>
            <a:ahLst/>
            <a:cxnLst/>
            <a:rect l="l" t="t" r="r" b="b"/>
            <a:pathLst>
              <a:path w="4363243" h="5633626">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03517" y="4337048"/>
            <a:ext cx="10880967" cy="1565279"/>
          </a:xfrm>
          <a:prstGeom prst="rect">
            <a:avLst/>
          </a:prstGeom>
        </p:spPr>
        <p:txBody>
          <a:bodyPr lIns="0" tIns="0" rIns="0" bIns="0" rtlCol="0" anchor="t">
            <a:spAutoFit/>
          </a:bodyPr>
          <a:lstStyle/>
          <a:p>
            <a:pPr algn="ctr">
              <a:lnSpc>
                <a:spcPts val="12499"/>
              </a:lnSpc>
            </a:pPr>
            <a:r>
              <a:rPr lang="en-US" sz="9999">
                <a:solidFill>
                  <a:srgbClr val="16BEC7"/>
                </a:solidFill>
                <a:latin typeface="League Spartan"/>
                <a:ea typeface="League Spartan"/>
                <a:cs typeface="League Spartan"/>
                <a:sym typeface="League Spartan"/>
              </a:rPr>
              <a:t>PENDAHULUAN</a:t>
            </a:r>
          </a:p>
        </p:txBody>
      </p:sp>
      <p:sp>
        <p:nvSpPr>
          <p:cNvPr id="5" name="Freeform 5"/>
          <p:cNvSpPr/>
          <p:nvPr/>
        </p:nvSpPr>
        <p:spPr>
          <a:xfrm flipH="1">
            <a:off x="0" y="7385165"/>
            <a:ext cx="2247471" cy="2901835"/>
          </a:xfrm>
          <a:custGeom>
            <a:avLst/>
            <a:gdLst/>
            <a:ahLst/>
            <a:cxnLst/>
            <a:rect l="l" t="t" r="r" b="b"/>
            <a:pathLst>
              <a:path w="2247471" h="2901835">
                <a:moveTo>
                  <a:pt x="2247471" y="0"/>
                </a:moveTo>
                <a:lnTo>
                  <a:pt x="0" y="0"/>
                </a:lnTo>
                <a:lnTo>
                  <a:pt x="0" y="2901835"/>
                </a:lnTo>
                <a:lnTo>
                  <a:pt x="2247471" y="2901835"/>
                </a:lnTo>
                <a:lnTo>
                  <a:pt x="2247471"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828910" cy="1029996"/>
            <a:chOff x="0" y="0"/>
            <a:chExt cx="1798561" cy="271275"/>
          </a:xfrm>
        </p:grpSpPr>
        <p:sp>
          <p:nvSpPr>
            <p:cNvPr id="4" name="Freeform 4"/>
            <p:cNvSpPr/>
            <p:nvPr/>
          </p:nvSpPr>
          <p:spPr>
            <a:xfrm>
              <a:off x="0" y="0"/>
              <a:ext cx="1798561" cy="271275"/>
            </a:xfrm>
            <a:custGeom>
              <a:avLst/>
              <a:gdLst/>
              <a:ahLst/>
              <a:cxnLst/>
              <a:rect l="l" t="t" r="r" b="b"/>
              <a:pathLst>
                <a:path w="1798561" h="271275">
                  <a:moveTo>
                    <a:pt x="113370" y="0"/>
                  </a:moveTo>
                  <a:lnTo>
                    <a:pt x="1685191" y="0"/>
                  </a:lnTo>
                  <a:cubicBezTo>
                    <a:pt x="1715258" y="0"/>
                    <a:pt x="1744094" y="11944"/>
                    <a:pt x="1765355" y="33205"/>
                  </a:cubicBezTo>
                  <a:cubicBezTo>
                    <a:pt x="1786616" y="54466"/>
                    <a:pt x="1798561" y="83302"/>
                    <a:pt x="1798561" y="113370"/>
                  </a:cubicBezTo>
                  <a:lnTo>
                    <a:pt x="1798561" y="157905"/>
                  </a:lnTo>
                  <a:cubicBezTo>
                    <a:pt x="1798561" y="187972"/>
                    <a:pt x="1786616" y="216808"/>
                    <a:pt x="1765355" y="238069"/>
                  </a:cubicBezTo>
                  <a:cubicBezTo>
                    <a:pt x="1744094" y="259330"/>
                    <a:pt x="1715258" y="271275"/>
                    <a:pt x="1685191" y="271275"/>
                  </a:cubicBezTo>
                  <a:lnTo>
                    <a:pt x="113370" y="271275"/>
                  </a:lnTo>
                  <a:cubicBezTo>
                    <a:pt x="83302" y="271275"/>
                    <a:pt x="54466" y="259330"/>
                    <a:pt x="33205" y="238069"/>
                  </a:cubicBezTo>
                  <a:cubicBezTo>
                    <a:pt x="11944" y="216808"/>
                    <a:pt x="0" y="187972"/>
                    <a:pt x="0" y="157905"/>
                  </a:cubicBezTo>
                  <a:lnTo>
                    <a:pt x="0" y="113370"/>
                  </a:lnTo>
                  <a:cubicBezTo>
                    <a:pt x="0" y="83302"/>
                    <a:pt x="11944" y="54466"/>
                    <a:pt x="33205" y="33205"/>
                  </a:cubicBezTo>
                  <a:cubicBezTo>
                    <a:pt x="54466" y="11944"/>
                    <a:pt x="83302" y="0"/>
                    <a:pt x="11337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798561"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555471" y="3048218"/>
            <a:ext cx="5360275" cy="3670771"/>
          </a:xfrm>
          <a:custGeom>
            <a:avLst/>
            <a:gdLst/>
            <a:ahLst/>
            <a:cxnLst/>
            <a:rect l="l" t="t" r="r" b="b"/>
            <a:pathLst>
              <a:path w="5360275" h="3670771">
                <a:moveTo>
                  <a:pt x="0" y="0"/>
                </a:moveTo>
                <a:lnTo>
                  <a:pt x="5360276" y="0"/>
                </a:lnTo>
                <a:lnTo>
                  <a:pt x="5360276" y="3670770"/>
                </a:lnTo>
                <a:lnTo>
                  <a:pt x="0" y="3670770"/>
                </a:lnTo>
                <a:lnTo>
                  <a:pt x="0" y="0"/>
                </a:lnTo>
                <a:close/>
              </a:path>
            </a:pathLst>
          </a:custGeom>
          <a:blipFill>
            <a:blip r:embed="rId3"/>
            <a:stretch>
              <a:fillRect/>
            </a:stretch>
          </a:blipFill>
        </p:spPr>
      </p:sp>
      <p:sp>
        <p:nvSpPr>
          <p:cNvPr id="7" name="TextBox 7"/>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MODELING</a:t>
            </a:r>
          </a:p>
        </p:txBody>
      </p:sp>
      <p:sp>
        <p:nvSpPr>
          <p:cNvPr id="8" name="TextBox 8"/>
          <p:cNvSpPr txBox="1"/>
          <p:nvPr/>
        </p:nvSpPr>
        <p:spPr>
          <a:xfrm>
            <a:off x="5786171" y="1019175"/>
            <a:ext cx="6715657"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Arsitektur Model</a:t>
            </a:r>
          </a:p>
        </p:txBody>
      </p:sp>
      <p:sp>
        <p:nvSpPr>
          <p:cNvPr id="9" name="Freeform 9"/>
          <p:cNvSpPr/>
          <p:nvPr/>
        </p:nvSpPr>
        <p:spPr>
          <a:xfrm>
            <a:off x="6307324" y="3048218"/>
            <a:ext cx="5408230" cy="3721087"/>
          </a:xfrm>
          <a:custGeom>
            <a:avLst/>
            <a:gdLst/>
            <a:ahLst/>
            <a:cxnLst/>
            <a:rect l="l" t="t" r="r" b="b"/>
            <a:pathLst>
              <a:path w="5408230" h="3721087">
                <a:moveTo>
                  <a:pt x="0" y="0"/>
                </a:moveTo>
                <a:lnTo>
                  <a:pt x="5408230" y="0"/>
                </a:lnTo>
                <a:lnTo>
                  <a:pt x="5408230" y="3721087"/>
                </a:lnTo>
                <a:lnTo>
                  <a:pt x="0" y="3721087"/>
                </a:lnTo>
                <a:lnTo>
                  <a:pt x="0" y="0"/>
                </a:lnTo>
                <a:close/>
              </a:path>
            </a:pathLst>
          </a:custGeom>
          <a:blipFill>
            <a:blip r:embed="rId4"/>
            <a:stretch>
              <a:fillRect/>
            </a:stretch>
          </a:blipFill>
        </p:spPr>
      </p:sp>
      <p:sp>
        <p:nvSpPr>
          <p:cNvPr id="10" name="Freeform 10"/>
          <p:cNvSpPr/>
          <p:nvPr/>
        </p:nvSpPr>
        <p:spPr>
          <a:xfrm>
            <a:off x="12106079" y="3048218"/>
            <a:ext cx="5479375" cy="3758105"/>
          </a:xfrm>
          <a:custGeom>
            <a:avLst/>
            <a:gdLst/>
            <a:ahLst/>
            <a:cxnLst/>
            <a:rect l="l" t="t" r="r" b="b"/>
            <a:pathLst>
              <a:path w="5479375" h="3758105">
                <a:moveTo>
                  <a:pt x="0" y="0"/>
                </a:moveTo>
                <a:lnTo>
                  <a:pt x="5479375" y="0"/>
                </a:lnTo>
                <a:lnTo>
                  <a:pt x="5479375" y="3758105"/>
                </a:lnTo>
                <a:lnTo>
                  <a:pt x="0" y="3758105"/>
                </a:lnTo>
                <a:lnTo>
                  <a:pt x="0" y="0"/>
                </a:lnTo>
                <a:close/>
              </a:path>
            </a:pathLst>
          </a:custGeom>
          <a:blipFill>
            <a:blip r:embed="rId5"/>
            <a:stretch>
              <a:fillRect/>
            </a:stretch>
          </a:blipFill>
        </p:spPr>
      </p:sp>
      <p:sp>
        <p:nvSpPr>
          <p:cNvPr id="11" name="TextBox 11"/>
          <p:cNvSpPr txBox="1"/>
          <p:nvPr/>
        </p:nvSpPr>
        <p:spPr>
          <a:xfrm>
            <a:off x="1400175" y="2233912"/>
            <a:ext cx="3670868"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DenseNet201</a:t>
            </a:r>
          </a:p>
        </p:txBody>
      </p:sp>
      <p:sp>
        <p:nvSpPr>
          <p:cNvPr id="12" name="TextBox 12"/>
          <p:cNvSpPr txBox="1"/>
          <p:nvPr/>
        </p:nvSpPr>
        <p:spPr>
          <a:xfrm>
            <a:off x="13872119" y="2233912"/>
            <a:ext cx="1947295"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VGG16</a:t>
            </a:r>
          </a:p>
        </p:txBody>
      </p:sp>
      <p:sp>
        <p:nvSpPr>
          <p:cNvPr id="13" name="TextBox 13"/>
          <p:cNvSpPr txBox="1"/>
          <p:nvPr/>
        </p:nvSpPr>
        <p:spPr>
          <a:xfrm>
            <a:off x="7770972" y="2233912"/>
            <a:ext cx="2746056"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ResNet50</a:t>
            </a:r>
          </a:p>
        </p:txBody>
      </p:sp>
      <p:sp>
        <p:nvSpPr>
          <p:cNvPr id="14" name="TextBox 14"/>
          <p:cNvSpPr txBox="1"/>
          <p:nvPr/>
        </p:nvSpPr>
        <p:spPr>
          <a:xfrm>
            <a:off x="567300" y="6987298"/>
            <a:ext cx="17153401" cy="2215991"/>
          </a:xfrm>
          <a:prstGeom prst="rect">
            <a:avLst/>
          </a:prstGeom>
        </p:spPr>
        <p:txBody>
          <a:bodyPr lIns="0" tIns="0" rIns="0" bIns="0" rtlCol="0" anchor="t">
            <a:spAutoFit/>
          </a:bodyPr>
          <a:lstStyle/>
          <a:p>
            <a:pPr algn="just"/>
            <a:r>
              <a:rPr lang="en-US" sz="2400" dirty="0">
                <a:latin typeface="Source Sans Pro" panose="020B0503030403020204" pitchFamily="34" charset="0"/>
                <a:ea typeface="Source Sans Pro" panose="020B0503030403020204" pitchFamily="34" charset="0"/>
              </a:rPr>
              <a:t>Dalam </a:t>
            </a:r>
            <a:r>
              <a:rPr lang="en-US" sz="2400" dirty="0" err="1">
                <a:latin typeface="Source Sans Pro" panose="020B0503030403020204" pitchFamily="34" charset="0"/>
                <a:ea typeface="Source Sans Pro" panose="020B0503030403020204" pitchFamily="34" charset="0"/>
              </a:rPr>
              <a:t>arsitektur</a:t>
            </a:r>
            <a:r>
              <a:rPr lang="en-US" sz="2400" dirty="0">
                <a:latin typeface="Source Sans Pro" panose="020B0503030403020204" pitchFamily="34" charset="0"/>
                <a:ea typeface="Source Sans Pro" panose="020B0503030403020204" pitchFamily="34" charset="0"/>
              </a:rPr>
              <a:t> ini, </a:t>
            </a:r>
            <a:r>
              <a:rPr lang="en-US" sz="2400" dirty="0" err="1">
                <a:latin typeface="Source Sans Pro" panose="020B0503030403020204" pitchFamily="34" charset="0"/>
                <a:ea typeface="Source Sans Pro" panose="020B0503030403020204" pitchFamily="34" charset="0"/>
              </a:rPr>
              <a:t>tiga</a:t>
            </a:r>
            <a:r>
              <a:rPr lang="en-US" sz="2400" dirty="0">
                <a:latin typeface="Source Sans Pro" panose="020B0503030403020204" pitchFamily="34" charset="0"/>
                <a:ea typeface="Source Sans Pro" panose="020B0503030403020204" pitchFamily="34" charset="0"/>
              </a:rPr>
              <a:t> model </a:t>
            </a:r>
            <a:r>
              <a:rPr lang="en-US" sz="2400" dirty="0" err="1">
                <a:latin typeface="Source Sans Pro" panose="020B0503030403020204" pitchFamily="34" charset="0"/>
                <a:ea typeface="Source Sans Pro" panose="020B0503030403020204" pitchFamily="34" charset="0"/>
              </a:rPr>
              <a:t>digunakan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untuk</a:t>
            </a:r>
            <a:r>
              <a:rPr lang="en-US" sz="2400" dirty="0">
                <a:latin typeface="Source Sans Pro" panose="020B0503030403020204" pitchFamily="34" charset="0"/>
                <a:ea typeface="Source Sans Pro" panose="020B0503030403020204" pitchFamily="34" charset="0"/>
              </a:rPr>
              <a:t> </a:t>
            </a:r>
            <a:r>
              <a:rPr lang="en-US" sz="2400" i="1" dirty="0">
                <a:latin typeface="Source Sans Pro" panose="020B0503030403020204" pitchFamily="34" charset="0"/>
                <a:ea typeface="Source Sans Pro" panose="020B0503030403020204" pitchFamily="34" charset="0"/>
              </a:rPr>
              <a:t>feature extraction</a:t>
            </a:r>
            <a:r>
              <a:rPr lang="en-US" sz="2400" dirty="0">
                <a:latin typeface="Source Sans Pro" panose="020B0503030403020204" pitchFamily="34" charset="0"/>
                <a:ea typeface="Source Sans Pro" panose="020B0503030403020204" pitchFamily="34" charset="0"/>
              </a:rPr>
              <a:t>: DenseNet201, ResNet50, dan VGG16. </a:t>
            </a:r>
            <a:r>
              <a:rPr lang="en-US" sz="2400" dirty="0" err="1">
                <a:latin typeface="Source Sans Pro" panose="020B0503030403020204" pitchFamily="34" charset="0"/>
                <a:ea typeface="Source Sans Pro" panose="020B0503030403020204" pitchFamily="34" charset="0"/>
              </a:rPr>
              <a:t>Ketiganya</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menerima</a:t>
            </a:r>
            <a:r>
              <a:rPr lang="en-US" sz="2400" dirty="0">
                <a:latin typeface="Source Sans Pro" panose="020B0503030403020204" pitchFamily="34" charset="0"/>
                <a:ea typeface="Source Sans Pro" panose="020B0503030403020204" pitchFamily="34" charset="0"/>
              </a:rPr>
              <a:t> </a:t>
            </a:r>
            <a:r>
              <a:rPr lang="en-US" sz="2400" i="1" dirty="0">
                <a:latin typeface="Source Sans Pro" panose="020B0503030403020204" pitchFamily="34" charset="0"/>
                <a:ea typeface="Source Sans Pro" panose="020B0503030403020204" pitchFamily="34" charset="0"/>
              </a:rPr>
              <a:t>input</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berdimensi</a:t>
            </a:r>
            <a:r>
              <a:rPr lang="en-US" sz="2400" dirty="0">
                <a:latin typeface="Source Sans Pro" panose="020B0503030403020204" pitchFamily="34" charset="0"/>
                <a:ea typeface="Source Sans Pro" panose="020B0503030403020204" pitchFamily="34" charset="0"/>
              </a:rPr>
              <a:t> 75x75x3 </a:t>
            </a:r>
            <a:r>
              <a:rPr lang="en-US" sz="2400" dirty="0" err="1">
                <a:latin typeface="Source Sans Pro" panose="020B0503030403020204" pitchFamily="34" charset="0"/>
                <a:ea typeface="Source Sans Pro" panose="020B0503030403020204" pitchFamily="34" charset="0"/>
              </a:rPr>
              <a:t>namun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memiliki</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arsitektur</a:t>
            </a:r>
            <a:r>
              <a:rPr lang="en-US" sz="2400" dirty="0">
                <a:latin typeface="Source Sans Pro" panose="020B0503030403020204" pitchFamily="34" charset="0"/>
                <a:ea typeface="Source Sans Pro" panose="020B0503030403020204" pitchFamily="34" charset="0"/>
              </a:rPr>
              <a:t> dan </a:t>
            </a:r>
            <a:r>
              <a:rPr lang="en-US" sz="2400" dirty="0" err="1">
                <a:latin typeface="Source Sans Pro" panose="020B0503030403020204" pitchFamily="34" charset="0"/>
                <a:ea typeface="Source Sans Pro" panose="020B0503030403020204" pitchFamily="34" charset="0"/>
              </a:rPr>
              <a:t>jumlah</a:t>
            </a:r>
            <a:r>
              <a:rPr lang="en-US" sz="2400" dirty="0">
                <a:latin typeface="Source Sans Pro" panose="020B0503030403020204" pitchFamily="34" charset="0"/>
                <a:ea typeface="Source Sans Pro" panose="020B0503030403020204" pitchFamily="34" charset="0"/>
              </a:rPr>
              <a:t> parameter yang </a:t>
            </a:r>
            <a:r>
              <a:rPr lang="en-US" sz="2400" dirty="0" err="1">
                <a:latin typeface="Source Sans Pro" panose="020B0503030403020204" pitchFamily="34" charset="0"/>
                <a:ea typeface="Source Sans Pro" panose="020B0503030403020204" pitchFamily="34" charset="0"/>
              </a:rPr>
              <a:t>berbeda</a:t>
            </a:r>
            <a:r>
              <a:rPr lang="en-US" sz="2400" dirty="0">
                <a:latin typeface="Source Sans Pro" panose="020B0503030403020204" pitchFamily="34" charset="0"/>
                <a:ea typeface="Source Sans Pro" panose="020B0503030403020204" pitchFamily="34" charset="0"/>
              </a:rPr>
              <a:t>. </a:t>
            </a:r>
            <a:r>
              <a:rPr lang="en-US" sz="2400" b="1" dirty="0">
                <a:latin typeface="Source Sans Pro" panose="020B0503030403020204" pitchFamily="34" charset="0"/>
                <a:ea typeface="Source Sans Pro" panose="020B0503030403020204" pitchFamily="34" charset="0"/>
              </a:rPr>
              <a:t>DenseNet201</a:t>
            </a:r>
            <a:r>
              <a:rPr lang="en-US" sz="2400" dirty="0">
                <a:latin typeface="Source Sans Pro" panose="020B0503030403020204" pitchFamily="34" charset="0"/>
                <a:ea typeface="Source Sans Pro" panose="020B0503030403020204" pitchFamily="34" charset="0"/>
              </a:rPr>
              <a:t>, dengan 18,3 </a:t>
            </a:r>
            <a:r>
              <a:rPr lang="en-US" sz="2400" dirty="0" err="1">
                <a:latin typeface="Source Sans Pro" panose="020B0503030403020204" pitchFamily="34" charset="0"/>
                <a:ea typeface="Source Sans Pro" panose="020B0503030403020204" pitchFamily="34" charset="0"/>
              </a:rPr>
              <a:t>juta</a:t>
            </a:r>
            <a:r>
              <a:rPr lang="en-US" sz="2400" dirty="0">
                <a:latin typeface="Source Sans Pro" panose="020B0503030403020204" pitchFamily="34" charset="0"/>
                <a:ea typeface="Source Sans Pro" panose="020B0503030403020204" pitchFamily="34" charset="0"/>
              </a:rPr>
              <a:t> parameter, </a:t>
            </a:r>
            <a:r>
              <a:rPr lang="en-US" sz="2400" dirty="0" err="1">
                <a:latin typeface="Source Sans Pro" panose="020B0503030403020204" pitchFamily="34" charset="0"/>
                <a:ea typeface="Source Sans Pro" panose="020B0503030403020204" pitchFamily="34" charset="0"/>
              </a:rPr>
              <a:t>memiliki</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arsitektur</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konektivitas</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padat</a:t>
            </a:r>
            <a:r>
              <a:rPr lang="en-US" sz="2400" dirty="0">
                <a:latin typeface="Source Sans Pro" panose="020B0503030403020204" pitchFamily="34" charset="0"/>
                <a:ea typeface="Source Sans Pro" panose="020B0503030403020204" pitchFamily="34" charset="0"/>
              </a:rPr>
              <a:t> di mana </a:t>
            </a:r>
            <a:r>
              <a:rPr lang="en-US" sz="2400" dirty="0" err="1">
                <a:latin typeface="Source Sans Pro" panose="020B0503030403020204" pitchFamily="34" charset="0"/>
                <a:ea typeface="Source Sans Pro" panose="020B0503030403020204" pitchFamily="34" charset="0"/>
              </a:rPr>
              <a:t>setiap</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lapisan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terhubung</a:t>
            </a:r>
            <a:r>
              <a:rPr lang="en-US" sz="2400" dirty="0">
                <a:latin typeface="Source Sans Pro" panose="020B0503030403020204" pitchFamily="34" charset="0"/>
                <a:ea typeface="Source Sans Pro" panose="020B0503030403020204" pitchFamily="34" charset="0"/>
              </a:rPr>
              <a:t> ke semua </a:t>
            </a:r>
            <a:r>
              <a:rPr lang="en-US" sz="2400" dirty="0" err="1">
                <a:latin typeface="Source Sans Pro" panose="020B0503030403020204" pitchFamily="34" charset="0"/>
                <a:ea typeface="Source Sans Pro" panose="020B0503030403020204" pitchFamily="34" charset="0"/>
              </a:rPr>
              <a:t>lapisan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sebelumnya</a:t>
            </a:r>
            <a:r>
              <a:rPr lang="en-US" sz="2400" dirty="0">
                <a:latin typeface="Source Sans Pro" panose="020B0503030403020204" pitchFamily="34" charset="0"/>
                <a:ea typeface="Source Sans Pro" panose="020B0503030403020204" pitchFamily="34" charset="0"/>
              </a:rPr>
              <a:t> dan </a:t>
            </a:r>
            <a:r>
              <a:rPr lang="en-US" sz="2400" dirty="0" err="1">
                <a:latin typeface="Source Sans Pro" panose="020B0503030403020204" pitchFamily="34" charset="0"/>
                <a:ea typeface="Source Sans Pro" panose="020B0503030403020204" pitchFamily="34" charset="0"/>
              </a:rPr>
              <a:t>menghasilkan</a:t>
            </a:r>
            <a:r>
              <a:rPr lang="en-US" sz="2400" dirty="0">
                <a:latin typeface="Source Sans Pro" panose="020B0503030403020204" pitchFamily="34" charset="0"/>
                <a:ea typeface="Source Sans Pro" panose="020B0503030403020204" pitchFamily="34" charset="0"/>
              </a:rPr>
              <a:t> output </a:t>
            </a:r>
            <a:r>
              <a:rPr lang="en-US" sz="2400" dirty="0" err="1">
                <a:latin typeface="Source Sans Pro" panose="020B0503030403020204" pitchFamily="34" charset="0"/>
                <a:ea typeface="Source Sans Pro" panose="020B0503030403020204" pitchFamily="34" charset="0"/>
              </a:rPr>
              <a:t>berukuran</a:t>
            </a:r>
            <a:r>
              <a:rPr lang="en-US" sz="2400" dirty="0">
                <a:latin typeface="Source Sans Pro" panose="020B0503030403020204" pitchFamily="34" charset="0"/>
                <a:ea typeface="Source Sans Pro" panose="020B0503030403020204" pitchFamily="34" charset="0"/>
              </a:rPr>
              <a:t> 2x2x1920. </a:t>
            </a:r>
            <a:r>
              <a:rPr lang="en-US" sz="2400" b="1" dirty="0">
                <a:latin typeface="Source Sans Pro" panose="020B0503030403020204" pitchFamily="34" charset="0"/>
                <a:ea typeface="Source Sans Pro" panose="020B0503030403020204" pitchFamily="34" charset="0"/>
              </a:rPr>
              <a:t>ResNet50</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memiliki</a:t>
            </a:r>
            <a:r>
              <a:rPr lang="en-US" sz="2400" dirty="0">
                <a:latin typeface="Source Sans Pro" panose="020B0503030403020204" pitchFamily="34" charset="0"/>
                <a:ea typeface="Source Sans Pro" panose="020B0503030403020204" pitchFamily="34" charset="0"/>
              </a:rPr>
              <a:t> parameter </a:t>
            </a:r>
            <a:r>
              <a:rPr lang="en-US" sz="2400" dirty="0" err="1">
                <a:latin typeface="Source Sans Pro" panose="020B0503030403020204" pitchFamily="34" charset="0"/>
                <a:ea typeface="Source Sans Pro" panose="020B0503030403020204" pitchFamily="34" charset="0"/>
              </a:rPr>
              <a:t>terbanyak</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yaitu</a:t>
            </a:r>
            <a:r>
              <a:rPr lang="en-US" sz="2400" dirty="0">
                <a:latin typeface="Source Sans Pro" panose="020B0503030403020204" pitchFamily="34" charset="0"/>
                <a:ea typeface="Source Sans Pro" panose="020B0503030403020204" pitchFamily="34" charset="0"/>
              </a:rPr>
              <a:t> 23,5 </a:t>
            </a:r>
            <a:r>
              <a:rPr lang="en-US" sz="2400" dirty="0" err="1">
                <a:latin typeface="Source Sans Pro" panose="020B0503030403020204" pitchFamily="34" charset="0"/>
                <a:ea typeface="Source Sans Pro" panose="020B0503030403020204" pitchFamily="34" charset="0"/>
              </a:rPr>
              <a:t>juta</a:t>
            </a:r>
            <a:r>
              <a:rPr lang="en-US" sz="2400" dirty="0">
                <a:latin typeface="Source Sans Pro" panose="020B0503030403020204" pitchFamily="34" charset="0"/>
                <a:ea typeface="Source Sans Pro" panose="020B0503030403020204" pitchFamily="34" charset="0"/>
              </a:rPr>
              <a:t>, dan </a:t>
            </a:r>
            <a:r>
              <a:rPr lang="en-US" sz="2400" dirty="0" err="1">
                <a:latin typeface="Source Sans Pro" panose="020B0503030403020204" pitchFamily="34" charset="0"/>
                <a:ea typeface="Source Sans Pro" panose="020B0503030403020204" pitchFamily="34" charset="0"/>
              </a:rPr>
              <a:t>menggunakan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arsitektur</a:t>
            </a:r>
            <a:r>
              <a:rPr lang="en-US" sz="2400" dirty="0">
                <a:latin typeface="Source Sans Pro" panose="020B0503030403020204" pitchFamily="34" charset="0"/>
                <a:ea typeface="Source Sans Pro" panose="020B0503030403020204" pitchFamily="34" charset="0"/>
              </a:rPr>
              <a:t> dengan </a:t>
            </a:r>
            <a:r>
              <a:rPr lang="en-US" sz="2400" dirty="0" err="1">
                <a:latin typeface="Source Sans Pro" panose="020B0503030403020204" pitchFamily="34" charset="0"/>
                <a:ea typeface="Source Sans Pro" panose="020B0503030403020204" pitchFamily="34" charset="0"/>
              </a:rPr>
              <a:t>struktur</a:t>
            </a:r>
            <a:r>
              <a:rPr lang="en-US" sz="2400" dirty="0">
                <a:latin typeface="Source Sans Pro" panose="020B0503030403020204" pitchFamily="34" charset="0"/>
                <a:ea typeface="Source Sans Pro" panose="020B0503030403020204" pitchFamily="34" charset="0"/>
              </a:rPr>
              <a:t> residual (</a:t>
            </a:r>
            <a:r>
              <a:rPr lang="en-US" sz="2400" i="1" dirty="0">
                <a:latin typeface="Source Sans Pro" panose="020B0503030403020204" pitchFamily="34" charset="0"/>
                <a:ea typeface="Source Sans Pro" panose="020B0503030403020204" pitchFamily="34" charset="0"/>
              </a:rPr>
              <a:t>skip connections</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Sementara</a:t>
            </a:r>
            <a:r>
              <a:rPr lang="en-US" sz="2400" dirty="0">
                <a:latin typeface="Source Sans Pro" panose="020B0503030403020204" pitchFamily="34" charset="0"/>
                <a:ea typeface="Source Sans Pro" panose="020B0503030403020204" pitchFamily="34" charset="0"/>
              </a:rPr>
              <a:t> itu, </a:t>
            </a:r>
            <a:r>
              <a:rPr lang="en-US" sz="2400" b="1" dirty="0">
                <a:latin typeface="Source Sans Pro" panose="020B0503030403020204" pitchFamily="34" charset="0"/>
                <a:ea typeface="Source Sans Pro" panose="020B0503030403020204" pitchFamily="34" charset="0"/>
              </a:rPr>
              <a:t>VGG16</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adalah</a:t>
            </a:r>
            <a:r>
              <a:rPr lang="en-US" sz="2400" dirty="0">
                <a:latin typeface="Source Sans Pro" panose="020B0503030403020204" pitchFamily="34" charset="0"/>
                <a:ea typeface="Source Sans Pro" panose="020B0503030403020204" pitchFamily="34" charset="0"/>
              </a:rPr>
              <a:t> yang paling </a:t>
            </a:r>
            <a:r>
              <a:rPr lang="en-US" sz="2400" dirty="0" err="1">
                <a:latin typeface="Source Sans Pro" panose="020B0503030403020204" pitchFamily="34" charset="0"/>
                <a:ea typeface="Source Sans Pro" panose="020B0503030403020204" pitchFamily="34" charset="0"/>
              </a:rPr>
              <a:t>ringan</a:t>
            </a:r>
            <a:r>
              <a:rPr lang="en-US" sz="2400" dirty="0">
                <a:latin typeface="Source Sans Pro" panose="020B0503030403020204" pitchFamily="34" charset="0"/>
                <a:ea typeface="Source Sans Pro" panose="020B0503030403020204" pitchFamily="34" charset="0"/>
              </a:rPr>
              <a:t> dengan 14,7 </a:t>
            </a:r>
            <a:r>
              <a:rPr lang="en-US" sz="2400" dirty="0" err="1">
                <a:latin typeface="Source Sans Pro" panose="020B0503030403020204" pitchFamily="34" charset="0"/>
                <a:ea typeface="Source Sans Pro" panose="020B0503030403020204" pitchFamily="34" charset="0"/>
              </a:rPr>
              <a:t>juta</a:t>
            </a:r>
            <a:r>
              <a:rPr lang="en-US" sz="2400" dirty="0">
                <a:latin typeface="Source Sans Pro" panose="020B0503030403020204" pitchFamily="34" charset="0"/>
                <a:ea typeface="Source Sans Pro" panose="020B0503030403020204" pitchFamily="34" charset="0"/>
              </a:rPr>
              <a:t> parameter dan </a:t>
            </a:r>
            <a:r>
              <a:rPr lang="en-US" sz="2400" dirty="0" err="1">
                <a:latin typeface="Source Sans Pro" panose="020B0503030403020204" pitchFamily="34" charset="0"/>
                <a:ea typeface="Source Sans Pro" panose="020B0503030403020204" pitchFamily="34" charset="0"/>
              </a:rPr>
              <a:t>terdiri</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dari</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lapisan-lapisan</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konvolusional</a:t>
            </a:r>
            <a:r>
              <a:rPr lang="en-US" sz="2400" dirty="0">
                <a:latin typeface="Source Sans Pro" panose="020B0503030403020204" pitchFamily="34" charset="0"/>
                <a:ea typeface="Source Sans Pro" panose="020B0503030403020204" pitchFamily="34" charset="0"/>
              </a:rPr>
              <a:t> </a:t>
            </a:r>
            <a:r>
              <a:rPr lang="en-US" sz="2400" dirty="0" err="1">
                <a:latin typeface="Source Sans Pro" panose="020B0503030403020204" pitchFamily="34" charset="0"/>
                <a:ea typeface="Source Sans Pro" panose="020B0503030403020204" pitchFamily="34" charset="0"/>
              </a:rPr>
              <a:t>berurutan</a:t>
            </a:r>
            <a:r>
              <a:rPr lang="en-US" sz="2400" dirty="0">
                <a:latin typeface="Source Sans Pro" panose="020B0503030403020204" pitchFamily="34" charset="0"/>
                <a:ea typeface="Source Sans Pro" panose="020B0503030403020204" pitchFamily="34" charset="0"/>
              </a:rPr>
              <a:t> yang </a:t>
            </a:r>
            <a:r>
              <a:rPr lang="en-US" sz="2400" dirty="0" err="1">
                <a:latin typeface="Source Sans Pro" panose="020B0503030403020204" pitchFamily="34" charset="0"/>
                <a:ea typeface="Source Sans Pro" panose="020B0503030403020204" pitchFamily="34" charset="0"/>
              </a:rPr>
              <a:t>menghasilkan</a:t>
            </a:r>
            <a:r>
              <a:rPr lang="en-US" sz="2400" dirty="0">
                <a:latin typeface="Source Sans Pro" panose="020B0503030403020204" pitchFamily="34" charset="0"/>
                <a:ea typeface="Source Sans Pro" panose="020B0503030403020204" pitchFamily="34" charset="0"/>
              </a:rPr>
              <a:t> output 2x2x512.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4383036" cy="1029996"/>
            <a:chOff x="0" y="0"/>
            <a:chExt cx="1154380" cy="271275"/>
          </a:xfrm>
        </p:grpSpPr>
        <p:sp>
          <p:nvSpPr>
            <p:cNvPr id="4" name="Freeform 4"/>
            <p:cNvSpPr/>
            <p:nvPr/>
          </p:nvSpPr>
          <p:spPr>
            <a:xfrm>
              <a:off x="0" y="0"/>
              <a:ext cx="1154380" cy="271275"/>
            </a:xfrm>
            <a:custGeom>
              <a:avLst/>
              <a:gdLst/>
              <a:ahLst/>
              <a:cxnLst/>
              <a:rect l="l" t="t" r="r" b="b"/>
              <a:pathLst>
                <a:path w="1154380" h="271275">
                  <a:moveTo>
                    <a:pt x="135637" y="0"/>
                  </a:moveTo>
                  <a:lnTo>
                    <a:pt x="1018743" y="0"/>
                  </a:lnTo>
                  <a:cubicBezTo>
                    <a:pt x="1054716" y="0"/>
                    <a:pt x="1089216" y="14290"/>
                    <a:pt x="1114653" y="39727"/>
                  </a:cubicBezTo>
                  <a:cubicBezTo>
                    <a:pt x="1140090" y="65164"/>
                    <a:pt x="1154380" y="99664"/>
                    <a:pt x="1154380" y="135637"/>
                  </a:cubicBezTo>
                  <a:lnTo>
                    <a:pt x="1154380" y="135637"/>
                  </a:lnTo>
                  <a:cubicBezTo>
                    <a:pt x="1154380" y="171611"/>
                    <a:pt x="1140090" y="206110"/>
                    <a:pt x="1114653" y="231547"/>
                  </a:cubicBezTo>
                  <a:cubicBezTo>
                    <a:pt x="1089216" y="256984"/>
                    <a:pt x="1054716" y="271275"/>
                    <a:pt x="1018743" y="271275"/>
                  </a:cubicBezTo>
                  <a:lnTo>
                    <a:pt x="135637" y="271275"/>
                  </a:lnTo>
                  <a:cubicBezTo>
                    <a:pt x="99664" y="271275"/>
                    <a:pt x="65164" y="256984"/>
                    <a:pt x="39727" y="231547"/>
                  </a:cubicBezTo>
                  <a:cubicBezTo>
                    <a:pt x="14290" y="206110"/>
                    <a:pt x="0" y="171611"/>
                    <a:pt x="0" y="135637"/>
                  </a:cubicBezTo>
                  <a:lnTo>
                    <a:pt x="0" y="135637"/>
                  </a:lnTo>
                  <a:cubicBezTo>
                    <a:pt x="0" y="99664"/>
                    <a:pt x="14290" y="65164"/>
                    <a:pt x="39727" y="39727"/>
                  </a:cubicBezTo>
                  <a:cubicBezTo>
                    <a:pt x="65164" y="14290"/>
                    <a:pt x="99664" y="0"/>
                    <a:pt x="135637"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154380"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8938872" y="2326162"/>
            <a:ext cx="8910548" cy="7419212"/>
          </a:xfrm>
          <a:custGeom>
            <a:avLst/>
            <a:gdLst/>
            <a:ahLst/>
            <a:cxnLst/>
            <a:rect l="l" t="t" r="r" b="b"/>
            <a:pathLst>
              <a:path w="8910548" h="7419212">
                <a:moveTo>
                  <a:pt x="0" y="0"/>
                </a:moveTo>
                <a:lnTo>
                  <a:pt x="8910548" y="0"/>
                </a:lnTo>
                <a:lnTo>
                  <a:pt x="8910548" y="7419211"/>
                </a:lnTo>
                <a:lnTo>
                  <a:pt x="0" y="7419211"/>
                </a:lnTo>
                <a:lnTo>
                  <a:pt x="0" y="0"/>
                </a:lnTo>
                <a:close/>
              </a:path>
            </a:pathLst>
          </a:custGeom>
          <a:blipFill>
            <a:blip r:embed="rId3"/>
            <a:stretch>
              <a:fillRect/>
            </a:stretch>
          </a:blipFill>
        </p:spPr>
      </p:sp>
      <p:sp>
        <p:nvSpPr>
          <p:cNvPr id="7" name="TextBox 7"/>
          <p:cNvSpPr txBox="1"/>
          <p:nvPr/>
        </p:nvSpPr>
        <p:spPr>
          <a:xfrm>
            <a:off x="5183174" y="1172218"/>
            <a:ext cx="8506819"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Grafik Accuracy dan Loss</a:t>
            </a:r>
          </a:p>
        </p:txBody>
      </p:sp>
      <p:sp>
        <p:nvSpPr>
          <p:cNvPr id="8" name="TextBox 8"/>
          <p:cNvSpPr txBox="1"/>
          <p:nvPr/>
        </p:nvSpPr>
        <p:spPr>
          <a:xfrm>
            <a:off x="432053" y="3089149"/>
            <a:ext cx="8081969" cy="4098446"/>
          </a:xfrm>
          <a:prstGeom prst="rect">
            <a:avLst/>
          </a:prstGeom>
        </p:spPr>
        <p:txBody>
          <a:bodyPr lIns="0" tIns="0" rIns="0" bIns="0" rtlCol="0" anchor="t">
            <a:spAutoFit/>
          </a:bodyPr>
          <a:lstStyle/>
          <a:p>
            <a:pPr algn="just">
              <a:lnSpc>
                <a:spcPts val="4051"/>
              </a:lnSpc>
            </a:pPr>
            <a:r>
              <a:rPr lang="en-US" sz="2893">
                <a:solidFill>
                  <a:srgbClr val="005359"/>
                </a:solidFill>
                <a:latin typeface="Source Sans Pro"/>
                <a:ea typeface="Source Sans Pro"/>
                <a:cs typeface="Source Sans Pro"/>
                <a:sym typeface="Source Sans Pro"/>
              </a:rPr>
              <a:t>Pelatihan model DenseNet201 selama 50 epoch menunjukkan performa yang sangat baik. Grafik loss memperlihatkan penurunan nilai yang stabil untuk data pelatihan dan validasi, berakhir pada angka yang sangat rendah. Sejalan dengan itu, akurasi model meningkat secara signifikan. Pada epoch terakhir, </a:t>
            </a:r>
            <a:r>
              <a:rPr lang="en-US" sz="2893" b="1">
                <a:solidFill>
                  <a:srgbClr val="005359"/>
                </a:solidFill>
                <a:latin typeface="Source Sans Pro Bold"/>
                <a:ea typeface="Source Sans Pro Bold"/>
                <a:cs typeface="Source Sans Pro Bold"/>
                <a:sym typeface="Source Sans Pro Bold"/>
              </a:rPr>
              <a:t>akurasi pelatihan mencapai 99,87% sementara akurasi validasi mencapai 0,9800.</a:t>
            </a:r>
          </a:p>
        </p:txBody>
      </p:sp>
      <p:sp>
        <p:nvSpPr>
          <p:cNvPr id="9" name="TextBox 9"/>
          <p:cNvSpPr txBox="1"/>
          <p:nvPr/>
        </p:nvSpPr>
        <p:spPr>
          <a:xfrm>
            <a:off x="432053" y="2348238"/>
            <a:ext cx="8506819"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DenseNet201</a:t>
            </a:r>
          </a:p>
        </p:txBody>
      </p:sp>
      <p:sp>
        <p:nvSpPr>
          <p:cNvPr id="10" name="TextBox 10"/>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EVALUATION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4383036" cy="1029996"/>
            <a:chOff x="0" y="0"/>
            <a:chExt cx="1154380" cy="271275"/>
          </a:xfrm>
        </p:grpSpPr>
        <p:sp>
          <p:nvSpPr>
            <p:cNvPr id="4" name="Freeform 4"/>
            <p:cNvSpPr/>
            <p:nvPr/>
          </p:nvSpPr>
          <p:spPr>
            <a:xfrm>
              <a:off x="0" y="0"/>
              <a:ext cx="1154380" cy="271275"/>
            </a:xfrm>
            <a:custGeom>
              <a:avLst/>
              <a:gdLst/>
              <a:ahLst/>
              <a:cxnLst/>
              <a:rect l="l" t="t" r="r" b="b"/>
              <a:pathLst>
                <a:path w="1154380" h="271275">
                  <a:moveTo>
                    <a:pt x="135637" y="0"/>
                  </a:moveTo>
                  <a:lnTo>
                    <a:pt x="1018743" y="0"/>
                  </a:lnTo>
                  <a:cubicBezTo>
                    <a:pt x="1054716" y="0"/>
                    <a:pt x="1089216" y="14290"/>
                    <a:pt x="1114653" y="39727"/>
                  </a:cubicBezTo>
                  <a:cubicBezTo>
                    <a:pt x="1140090" y="65164"/>
                    <a:pt x="1154380" y="99664"/>
                    <a:pt x="1154380" y="135637"/>
                  </a:cubicBezTo>
                  <a:lnTo>
                    <a:pt x="1154380" y="135637"/>
                  </a:lnTo>
                  <a:cubicBezTo>
                    <a:pt x="1154380" y="171611"/>
                    <a:pt x="1140090" y="206110"/>
                    <a:pt x="1114653" y="231547"/>
                  </a:cubicBezTo>
                  <a:cubicBezTo>
                    <a:pt x="1089216" y="256984"/>
                    <a:pt x="1054716" y="271275"/>
                    <a:pt x="1018743" y="271275"/>
                  </a:cubicBezTo>
                  <a:lnTo>
                    <a:pt x="135637" y="271275"/>
                  </a:lnTo>
                  <a:cubicBezTo>
                    <a:pt x="99664" y="271275"/>
                    <a:pt x="65164" y="256984"/>
                    <a:pt x="39727" y="231547"/>
                  </a:cubicBezTo>
                  <a:cubicBezTo>
                    <a:pt x="14290" y="206110"/>
                    <a:pt x="0" y="171611"/>
                    <a:pt x="0" y="135637"/>
                  </a:cubicBezTo>
                  <a:lnTo>
                    <a:pt x="0" y="135637"/>
                  </a:lnTo>
                  <a:cubicBezTo>
                    <a:pt x="0" y="99664"/>
                    <a:pt x="14290" y="65164"/>
                    <a:pt x="39727" y="39727"/>
                  </a:cubicBezTo>
                  <a:cubicBezTo>
                    <a:pt x="65164" y="14290"/>
                    <a:pt x="99664" y="0"/>
                    <a:pt x="135637"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154380"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9144000" y="2357763"/>
            <a:ext cx="8767966" cy="7300493"/>
          </a:xfrm>
          <a:custGeom>
            <a:avLst/>
            <a:gdLst/>
            <a:ahLst/>
            <a:cxnLst/>
            <a:rect l="l" t="t" r="r" b="b"/>
            <a:pathLst>
              <a:path w="8767966" h="7300493">
                <a:moveTo>
                  <a:pt x="0" y="0"/>
                </a:moveTo>
                <a:lnTo>
                  <a:pt x="8767966" y="0"/>
                </a:lnTo>
                <a:lnTo>
                  <a:pt x="8767966" y="7300493"/>
                </a:lnTo>
                <a:lnTo>
                  <a:pt x="0" y="7300493"/>
                </a:lnTo>
                <a:lnTo>
                  <a:pt x="0" y="0"/>
                </a:lnTo>
                <a:close/>
              </a:path>
            </a:pathLst>
          </a:custGeom>
          <a:blipFill>
            <a:blip r:embed="rId3"/>
            <a:stretch>
              <a:fillRect/>
            </a:stretch>
          </a:blipFill>
        </p:spPr>
      </p:sp>
      <p:sp>
        <p:nvSpPr>
          <p:cNvPr id="7" name="TextBox 7"/>
          <p:cNvSpPr txBox="1"/>
          <p:nvPr/>
        </p:nvSpPr>
        <p:spPr>
          <a:xfrm>
            <a:off x="5183174" y="1172218"/>
            <a:ext cx="8506819"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Grafik Accuracy dan Loss</a:t>
            </a:r>
          </a:p>
        </p:txBody>
      </p:sp>
      <p:sp>
        <p:nvSpPr>
          <p:cNvPr id="8" name="TextBox 8"/>
          <p:cNvSpPr txBox="1"/>
          <p:nvPr/>
        </p:nvSpPr>
        <p:spPr>
          <a:xfrm>
            <a:off x="432053" y="3089149"/>
            <a:ext cx="8099057" cy="4171719"/>
          </a:xfrm>
          <a:prstGeom prst="rect">
            <a:avLst/>
          </a:prstGeom>
        </p:spPr>
        <p:txBody>
          <a:bodyPr lIns="0" tIns="0" rIns="0" bIns="0" rtlCol="0" anchor="t">
            <a:spAutoFit/>
          </a:bodyPr>
          <a:lstStyle/>
          <a:p>
            <a:pPr algn="just">
              <a:lnSpc>
                <a:spcPts val="4059"/>
              </a:lnSpc>
            </a:pPr>
            <a:r>
              <a:rPr lang="en-US" sz="2899" dirty="0">
                <a:solidFill>
                  <a:srgbClr val="005359"/>
                </a:solidFill>
                <a:latin typeface="Source Sans Pro"/>
                <a:ea typeface="Source Sans Pro"/>
                <a:cs typeface="Source Sans Pro"/>
                <a:sym typeface="Source Sans Pro"/>
              </a:rPr>
              <a:t>Pada </a:t>
            </a:r>
            <a:r>
              <a:rPr lang="en-US" sz="2899" dirty="0" err="1">
                <a:solidFill>
                  <a:srgbClr val="005359"/>
                </a:solidFill>
                <a:latin typeface="Source Sans Pro"/>
                <a:ea typeface="Source Sans Pro"/>
                <a:cs typeface="Source Sans Pro"/>
                <a:sym typeface="Source Sans Pro"/>
              </a:rPr>
              <a:t>grafik</a:t>
            </a:r>
            <a:r>
              <a:rPr lang="en-US" sz="2899" dirty="0">
                <a:solidFill>
                  <a:srgbClr val="005359"/>
                </a:solidFill>
                <a:latin typeface="Source Sans Pro"/>
                <a:ea typeface="Source Sans Pro"/>
                <a:cs typeface="Source Sans Pro"/>
                <a:sym typeface="Source Sans Pro"/>
              </a:rPr>
              <a:t> ResNet50, setelah 50 epoch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loss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dan </a:t>
            </a:r>
            <a:r>
              <a:rPr lang="en-US" sz="2899" dirty="0" err="1">
                <a:solidFill>
                  <a:srgbClr val="005359"/>
                </a:solidFill>
                <a:latin typeface="Source Sans Pro"/>
                <a:ea typeface="Source Sans Pro"/>
                <a:cs typeface="Source Sans Pro"/>
                <a:sym typeface="Source Sans Pro"/>
              </a:rPr>
              <a:t>validasi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menunjukkan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penurunan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signifikan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sejak</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awal</a:t>
            </a:r>
            <a:r>
              <a:rPr lang="en-US" sz="2899" dirty="0">
                <a:solidFill>
                  <a:srgbClr val="005359"/>
                </a:solidFill>
                <a:latin typeface="Source Sans Pro"/>
                <a:ea typeface="Source Sans Pro"/>
                <a:cs typeface="Source Sans Pro"/>
                <a:sym typeface="Source Sans Pro"/>
              </a:rPr>
              <a:t> dan </a:t>
            </a:r>
            <a:r>
              <a:rPr lang="en-US" sz="2899" dirty="0" err="1">
                <a:solidFill>
                  <a:srgbClr val="005359"/>
                </a:solidFill>
                <a:latin typeface="Source Sans Pro"/>
                <a:ea typeface="Source Sans Pro"/>
                <a:cs typeface="Source Sans Pro"/>
                <a:sym typeface="Source Sans Pro"/>
              </a:rPr>
              <a:t>mulai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mendatar</a:t>
            </a:r>
            <a:r>
              <a:rPr lang="en-US" sz="2899" dirty="0">
                <a:solidFill>
                  <a:srgbClr val="005359"/>
                </a:solidFill>
                <a:latin typeface="Source Sans Pro"/>
                <a:ea typeface="Source Sans Pro"/>
                <a:cs typeface="Source Sans Pro"/>
                <a:sym typeface="Source Sans Pro"/>
              </a:rPr>
              <a:t> setelah </a:t>
            </a:r>
            <a:r>
              <a:rPr lang="en-US" sz="2899" dirty="0" err="1">
                <a:solidFill>
                  <a:srgbClr val="005359"/>
                </a:solidFill>
                <a:latin typeface="Source Sans Pro"/>
                <a:ea typeface="Source Sans Pro"/>
                <a:cs typeface="Source Sans Pro"/>
                <a:sym typeface="Source Sans Pro"/>
              </a:rPr>
              <a:t>beberapa</a:t>
            </a:r>
            <a:r>
              <a:rPr lang="en-US" sz="2899" dirty="0">
                <a:solidFill>
                  <a:srgbClr val="005359"/>
                </a:solidFill>
                <a:latin typeface="Source Sans Pro"/>
                <a:ea typeface="Source Sans Pro"/>
                <a:cs typeface="Source Sans Pro"/>
                <a:sym typeface="Source Sans Pro"/>
              </a:rPr>
              <a:t> epoch, dengan loss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lebih </a:t>
            </a:r>
            <a:r>
              <a:rPr lang="en-US" sz="2899" dirty="0" err="1">
                <a:solidFill>
                  <a:srgbClr val="005359"/>
                </a:solidFill>
                <a:latin typeface="Source Sans Pro"/>
                <a:ea typeface="Source Sans Pro"/>
                <a:cs typeface="Source Sans Pro"/>
                <a:sym typeface="Source Sans Pro"/>
              </a:rPr>
              <a:t>rendah</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dibandingkan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validasi</a:t>
            </a:r>
            <a:r>
              <a:rPr lang="en-US" sz="2899" dirty="0">
                <a:solidFill>
                  <a:srgbClr val="005359"/>
                </a:solidFill>
                <a:latin typeface="Source Sans Pro"/>
                <a:ea typeface="Source Sans Pro"/>
                <a:cs typeface="Source Sans Pro"/>
                <a:sym typeface="Source Sans Pro"/>
              </a:rPr>
              <a:t>. Pada </a:t>
            </a:r>
            <a:r>
              <a:rPr lang="en-US" sz="2899" dirty="0" err="1">
                <a:solidFill>
                  <a:srgbClr val="005359"/>
                </a:solidFill>
                <a:latin typeface="Source Sans Pro"/>
                <a:ea typeface="Source Sans Pro"/>
                <a:cs typeface="Source Sans Pro"/>
                <a:sym typeface="Source Sans Pro"/>
              </a:rPr>
              <a:t>grafik</a:t>
            </a:r>
            <a:r>
              <a:rPr lang="en-US" sz="2899" dirty="0">
                <a:solidFill>
                  <a:srgbClr val="005359"/>
                </a:solidFill>
                <a:latin typeface="Source Sans Pro"/>
                <a:ea typeface="Source Sans Pro"/>
                <a:cs typeface="Source Sans Pro"/>
                <a:sym typeface="Source Sans Pro"/>
              </a:rPr>
              <a:t> Model Accuracy, </a:t>
            </a:r>
            <a:r>
              <a:rPr lang="en-US" sz="2899" b="1" dirty="0" err="1">
                <a:solidFill>
                  <a:srgbClr val="005359"/>
                </a:solidFill>
                <a:latin typeface="Source Sans Pro Bold"/>
                <a:ea typeface="Source Sans Pro Bold"/>
                <a:cs typeface="Source Sans Pro Bold"/>
                <a:sym typeface="Source Sans Pro Bold"/>
              </a:rPr>
              <a:t>akurasi</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pelatihan</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meningkat</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cepat</a:t>
            </a:r>
            <a:r>
              <a:rPr lang="en-US" sz="2899" b="1" dirty="0">
                <a:solidFill>
                  <a:srgbClr val="005359"/>
                </a:solidFill>
                <a:latin typeface="Source Sans Pro Bold"/>
                <a:ea typeface="Source Sans Pro Bold"/>
                <a:cs typeface="Source Sans Pro Bold"/>
                <a:sym typeface="Source Sans Pro Bold"/>
              </a:rPr>
              <a:t> di </a:t>
            </a:r>
            <a:r>
              <a:rPr lang="en-US" sz="2899" b="1" dirty="0" err="1">
                <a:solidFill>
                  <a:srgbClr val="005359"/>
                </a:solidFill>
                <a:latin typeface="Source Sans Pro Bold"/>
                <a:ea typeface="Source Sans Pro Bold"/>
                <a:cs typeface="Source Sans Pro Bold"/>
                <a:sym typeface="Source Sans Pro Bold"/>
              </a:rPr>
              <a:t>awal</a:t>
            </a:r>
            <a:r>
              <a:rPr lang="en-US" sz="2899" b="1" dirty="0">
                <a:solidFill>
                  <a:srgbClr val="005359"/>
                </a:solidFill>
                <a:latin typeface="Source Sans Pro Bold"/>
                <a:ea typeface="Source Sans Pro Bold"/>
                <a:cs typeface="Source Sans Pro Bold"/>
                <a:sym typeface="Source Sans Pro Bold"/>
              </a:rPr>
              <a:t> dan </a:t>
            </a:r>
            <a:r>
              <a:rPr lang="en-US" sz="2899" b="1" dirty="0" err="1">
                <a:solidFill>
                  <a:srgbClr val="005359"/>
                </a:solidFill>
                <a:latin typeface="Source Sans Pro Bold"/>
                <a:ea typeface="Source Sans Pro Bold"/>
                <a:cs typeface="Source Sans Pro Bold"/>
                <a:sym typeface="Source Sans Pro Bold"/>
              </a:rPr>
              <a:t>mencapai</a:t>
            </a:r>
            <a:r>
              <a:rPr lang="en-US" sz="2899" b="1" dirty="0">
                <a:solidFill>
                  <a:srgbClr val="005359"/>
                </a:solidFill>
                <a:latin typeface="Source Sans Pro Bold"/>
                <a:ea typeface="Source Sans Pro Bold"/>
                <a:cs typeface="Source Sans Pro Bold"/>
                <a:sym typeface="Source Sans Pro Bold"/>
              </a:rPr>
              <a:t> 98,03%, </a:t>
            </a:r>
            <a:r>
              <a:rPr lang="en-US" sz="2899" b="1" dirty="0" err="1">
                <a:solidFill>
                  <a:srgbClr val="005359"/>
                </a:solidFill>
                <a:latin typeface="Source Sans Pro Bold"/>
                <a:ea typeface="Source Sans Pro Bold"/>
                <a:cs typeface="Source Sans Pro Bold"/>
                <a:sym typeface="Source Sans Pro Bold"/>
              </a:rPr>
              <a:t>sementara</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akurasi</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validasi</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mencapai</a:t>
            </a:r>
            <a:r>
              <a:rPr lang="en-US" sz="2899" b="1" dirty="0">
                <a:solidFill>
                  <a:srgbClr val="005359"/>
                </a:solidFill>
                <a:latin typeface="Source Sans Pro Bold"/>
                <a:ea typeface="Source Sans Pro Bold"/>
                <a:cs typeface="Source Sans Pro Bold"/>
                <a:sym typeface="Source Sans Pro Bold"/>
              </a:rPr>
              <a:t> 0,9750.</a:t>
            </a:r>
          </a:p>
        </p:txBody>
      </p:sp>
      <p:sp>
        <p:nvSpPr>
          <p:cNvPr id="9" name="TextBox 9"/>
          <p:cNvSpPr txBox="1"/>
          <p:nvPr/>
        </p:nvSpPr>
        <p:spPr>
          <a:xfrm>
            <a:off x="432053" y="2348238"/>
            <a:ext cx="8506819"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ResNet50</a:t>
            </a:r>
          </a:p>
        </p:txBody>
      </p:sp>
      <p:sp>
        <p:nvSpPr>
          <p:cNvPr id="10" name="TextBox 10"/>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EVALUATION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4383036" cy="1029996"/>
            <a:chOff x="0" y="0"/>
            <a:chExt cx="1154380" cy="271275"/>
          </a:xfrm>
        </p:grpSpPr>
        <p:sp>
          <p:nvSpPr>
            <p:cNvPr id="4" name="Freeform 4"/>
            <p:cNvSpPr/>
            <p:nvPr/>
          </p:nvSpPr>
          <p:spPr>
            <a:xfrm>
              <a:off x="0" y="0"/>
              <a:ext cx="1154380" cy="271275"/>
            </a:xfrm>
            <a:custGeom>
              <a:avLst/>
              <a:gdLst/>
              <a:ahLst/>
              <a:cxnLst/>
              <a:rect l="l" t="t" r="r" b="b"/>
              <a:pathLst>
                <a:path w="1154380" h="271275">
                  <a:moveTo>
                    <a:pt x="135637" y="0"/>
                  </a:moveTo>
                  <a:lnTo>
                    <a:pt x="1018743" y="0"/>
                  </a:lnTo>
                  <a:cubicBezTo>
                    <a:pt x="1054716" y="0"/>
                    <a:pt x="1089216" y="14290"/>
                    <a:pt x="1114653" y="39727"/>
                  </a:cubicBezTo>
                  <a:cubicBezTo>
                    <a:pt x="1140090" y="65164"/>
                    <a:pt x="1154380" y="99664"/>
                    <a:pt x="1154380" y="135637"/>
                  </a:cubicBezTo>
                  <a:lnTo>
                    <a:pt x="1154380" y="135637"/>
                  </a:lnTo>
                  <a:cubicBezTo>
                    <a:pt x="1154380" y="171611"/>
                    <a:pt x="1140090" y="206110"/>
                    <a:pt x="1114653" y="231547"/>
                  </a:cubicBezTo>
                  <a:cubicBezTo>
                    <a:pt x="1089216" y="256984"/>
                    <a:pt x="1054716" y="271275"/>
                    <a:pt x="1018743" y="271275"/>
                  </a:cubicBezTo>
                  <a:lnTo>
                    <a:pt x="135637" y="271275"/>
                  </a:lnTo>
                  <a:cubicBezTo>
                    <a:pt x="99664" y="271275"/>
                    <a:pt x="65164" y="256984"/>
                    <a:pt x="39727" y="231547"/>
                  </a:cubicBezTo>
                  <a:cubicBezTo>
                    <a:pt x="14290" y="206110"/>
                    <a:pt x="0" y="171611"/>
                    <a:pt x="0" y="135637"/>
                  </a:cubicBezTo>
                  <a:lnTo>
                    <a:pt x="0" y="135637"/>
                  </a:lnTo>
                  <a:cubicBezTo>
                    <a:pt x="0" y="99664"/>
                    <a:pt x="14290" y="65164"/>
                    <a:pt x="39727" y="39727"/>
                  </a:cubicBezTo>
                  <a:cubicBezTo>
                    <a:pt x="65164" y="14290"/>
                    <a:pt x="99664" y="0"/>
                    <a:pt x="135637"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154380"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8794783" y="2204022"/>
            <a:ext cx="9008310" cy="7500612"/>
          </a:xfrm>
          <a:custGeom>
            <a:avLst/>
            <a:gdLst/>
            <a:ahLst/>
            <a:cxnLst/>
            <a:rect l="l" t="t" r="r" b="b"/>
            <a:pathLst>
              <a:path w="9008310" h="7500612">
                <a:moveTo>
                  <a:pt x="0" y="0"/>
                </a:moveTo>
                <a:lnTo>
                  <a:pt x="9008311" y="0"/>
                </a:lnTo>
                <a:lnTo>
                  <a:pt x="9008311" y="7500612"/>
                </a:lnTo>
                <a:lnTo>
                  <a:pt x="0" y="7500612"/>
                </a:lnTo>
                <a:lnTo>
                  <a:pt x="0" y="0"/>
                </a:lnTo>
                <a:close/>
              </a:path>
            </a:pathLst>
          </a:custGeom>
          <a:blipFill>
            <a:blip r:embed="rId3"/>
            <a:stretch>
              <a:fillRect/>
            </a:stretch>
          </a:blipFill>
        </p:spPr>
      </p:sp>
      <p:sp>
        <p:nvSpPr>
          <p:cNvPr id="7" name="TextBox 7"/>
          <p:cNvSpPr txBox="1"/>
          <p:nvPr/>
        </p:nvSpPr>
        <p:spPr>
          <a:xfrm>
            <a:off x="5183174" y="1172218"/>
            <a:ext cx="8506819"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Grafik Accuracy dan Loss</a:t>
            </a:r>
          </a:p>
        </p:txBody>
      </p:sp>
      <p:sp>
        <p:nvSpPr>
          <p:cNvPr id="8" name="TextBox 8"/>
          <p:cNvSpPr txBox="1"/>
          <p:nvPr/>
        </p:nvSpPr>
        <p:spPr>
          <a:xfrm>
            <a:off x="432053" y="3089149"/>
            <a:ext cx="8099057" cy="5126990"/>
          </a:xfrm>
          <a:prstGeom prst="rect">
            <a:avLst/>
          </a:prstGeom>
        </p:spPr>
        <p:txBody>
          <a:bodyPr lIns="0" tIns="0" rIns="0" bIns="0" rtlCol="0" anchor="t">
            <a:spAutoFit/>
          </a:bodyPr>
          <a:lstStyle/>
          <a:p>
            <a:pPr algn="just">
              <a:lnSpc>
                <a:spcPts val="4059"/>
              </a:lnSpc>
            </a:pPr>
            <a:r>
              <a:rPr lang="en-US" sz="2899" dirty="0">
                <a:solidFill>
                  <a:srgbClr val="005359"/>
                </a:solidFill>
                <a:latin typeface="Source Sans Pro"/>
                <a:ea typeface="Source Sans Pro"/>
                <a:cs typeface="Source Sans Pro"/>
                <a:sym typeface="Source Sans Pro"/>
              </a:rPr>
              <a:t>Pada </a:t>
            </a:r>
            <a:r>
              <a:rPr lang="en-US" sz="2899" dirty="0" err="1">
                <a:solidFill>
                  <a:srgbClr val="005359"/>
                </a:solidFill>
                <a:latin typeface="Source Sans Pro"/>
                <a:ea typeface="Source Sans Pro"/>
                <a:cs typeface="Source Sans Pro"/>
                <a:sym typeface="Source Sans Pro"/>
              </a:rPr>
              <a:t>grafik</a:t>
            </a:r>
            <a:r>
              <a:rPr lang="en-US" sz="2899" dirty="0">
                <a:solidFill>
                  <a:srgbClr val="005359"/>
                </a:solidFill>
                <a:latin typeface="Source Sans Pro"/>
                <a:ea typeface="Source Sans Pro"/>
                <a:cs typeface="Source Sans Pro"/>
                <a:sym typeface="Source Sans Pro"/>
              </a:rPr>
              <a:t> VGG16, setelah 50 epoch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dengan model VGG16, loss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dan </a:t>
            </a:r>
            <a:r>
              <a:rPr lang="en-US" sz="2899" dirty="0" err="1">
                <a:solidFill>
                  <a:srgbClr val="005359"/>
                </a:solidFill>
                <a:latin typeface="Source Sans Pro"/>
                <a:ea typeface="Source Sans Pro"/>
                <a:cs typeface="Source Sans Pro"/>
                <a:sym typeface="Source Sans Pro"/>
              </a:rPr>
              <a:t>validasi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menunjukkan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penurunan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tajam</a:t>
            </a:r>
            <a:r>
              <a:rPr lang="en-US" sz="2899" dirty="0">
                <a:solidFill>
                  <a:srgbClr val="005359"/>
                </a:solidFill>
                <a:latin typeface="Source Sans Pro"/>
                <a:ea typeface="Source Sans Pro"/>
                <a:cs typeface="Source Sans Pro"/>
                <a:sym typeface="Source Sans Pro"/>
              </a:rPr>
              <a:t> di </a:t>
            </a:r>
            <a:r>
              <a:rPr lang="en-US" sz="2899" dirty="0" err="1">
                <a:solidFill>
                  <a:srgbClr val="005359"/>
                </a:solidFill>
                <a:latin typeface="Source Sans Pro"/>
                <a:ea typeface="Source Sans Pro"/>
                <a:cs typeface="Source Sans Pro"/>
                <a:sym typeface="Source Sans Pro"/>
              </a:rPr>
              <a:t>awal</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kemudian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melambat</a:t>
            </a:r>
            <a:r>
              <a:rPr lang="en-US" sz="2899" dirty="0">
                <a:solidFill>
                  <a:srgbClr val="005359"/>
                </a:solidFill>
                <a:latin typeface="Source Sans Pro"/>
                <a:ea typeface="Source Sans Pro"/>
                <a:cs typeface="Source Sans Pro"/>
                <a:sym typeface="Source Sans Pro"/>
              </a:rPr>
              <a:t> dan </a:t>
            </a:r>
            <a:r>
              <a:rPr lang="en-US" sz="2899" dirty="0" err="1">
                <a:solidFill>
                  <a:srgbClr val="005359"/>
                </a:solidFill>
                <a:latin typeface="Source Sans Pro"/>
                <a:ea typeface="Source Sans Pro"/>
                <a:cs typeface="Source Sans Pro"/>
                <a:sym typeface="Source Sans Pro"/>
              </a:rPr>
              <a:t>stabil</a:t>
            </a:r>
            <a:r>
              <a:rPr lang="en-US" sz="2899" dirty="0">
                <a:solidFill>
                  <a:srgbClr val="005359"/>
                </a:solidFill>
                <a:latin typeface="Source Sans Pro"/>
                <a:ea typeface="Source Sans Pro"/>
                <a:cs typeface="Source Sans Pro"/>
                <a:sym typeface="Source Sans Pro"/>
              </a:rPr>
              <a:t>. Loss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sedikit</a:t>
            </a:r>
            <a:r>
              <a:rPr lang="en-US" sz="2899" dirty="0">
                <a:solidFill>
                  <a:srgbClr val="005359"/>
                </a:solidFill>
                <a:latin typeface="Source Sans Pro"/>
                <a:ea typeface="Source Sans Pro"/>
                <a:cs typeface="Source Sans Pro"/>
                <a:sym typeface="Source Sans Pro"/>
              </a:rPr>
              <a:t> lebih </a:t>
            </a:r>
            <a:r>
              <a:rPr lang="en-US" sz="2899" dirty="0" err="1">
                <a:solidFill>
                  <a:srgbClr val="005359"/>
                </a:solidFill>
                <a:latin typeface="Source Sans Pro"/>
                <a:ea typeface="Source Sans Pro"/>
                <a:cs typeface="Source Sans Pro"/>
                <a:sym typeface="Source Sans Pro"/>
              </a:rPr>
              <a:t>rendah</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dibandingkan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validasi</a:t>
            </a:r>
            <a:r>
              <a:rPr lang="en-US" sz="2899" dirty="0">
                <a:solidFill>
                  <a:srgbClr val="005359"/>
                </a:solidFill>
                <a:latin typeface="Source Sans Pro"/>
                <a:ea typeface="Source Sans Pro"/>
                <a:cs typeface="Source Sans Pro"/>
                <a:sym typeface="Source Sans Pro"/>
              </a:rPr>
              <a:t>. Pada </a:t>
            </a:r>
            <a:r>
              <a:rPr lang="en-US" sz="2899" dirty="0" err="1">
                <a:solidFill>
                  <a:srgbClr val="005359"/>
                </a:solidFill>
                <a:latin typeface="Source Sans Pro"/>
                <a:ea typeface="Source Sans Pro"/>
                <a:cs typeface="Source Sans Pro"/>
                <a:sym typeface="Source Sans Pro"/>
              </a:rPr>
              <a:t>grafik</a:t>
            </a:r>
            <a:r>
              <a:rPr lang="en-US" sz="2899" dirty="0">
                <a:solidFill>
                  <a:srgbClr val="005359"/>
                </a:solidFill>
                <a:latin typeface="Source Sans Pro"/>
                <a:ea typeface="Source Sans Pro"/>
                <a:cs typeface="Source Sans Pro"/>
                <a:sym typeface="Source Sans Pro"/>
              </a:rPr>
              <a:t> Model Accuracy, </a:t>
            </a:r>
            <a:r>
              <a:rPr lang="en-US" sz="2899" dirty="0" err="1">
                <a:solidFill>
                  <a:srgbClr val="005359"/>
                </a:solidFill>
                <a:latin typeface="Source Sans Pro"/>
                <a:ea typeface="Source Sans Pro"/>
                <a:cs typeface="Source Sans Pro"/>
                <a:sym typeface="Source Sans Pro"/>
              </a:rPr>
              <a:t>akurasi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pelatihan</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meningkat</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cepat</a:t>
            </a:r>
            <a:r>
              <a:rPr lang="en-US" sz="2899" dirty="0">
                <a:solidFill>
                  <a:srgbClr val="005359"/>
                </a:solidFill>
                <a:latin typeface="Source Sans Pro"/>
                <a:ea typeface="Source Sans Pro"/>
                <a:cs typeface="Source Sans Pro"/>
                <a:sym typeface="Source Sans Pro"/>
              </a:rPr>
              <a:t> di </a:t>
            </a:r>
            <a:r>
              <a:rPr lang="en-US" sz="2899" dirty="0" err="1">
                <a:solidFill>
                  <a:srgbClr val="005359"/>
                </a:solidFill>
                <a:latin typeface="Source Sans Pro"/>
                <a:ea typeface="Source Sans Pro"/>
                <a:cs typeface="Source Sans Pro"/>
                <a:sym typeface="Source Sans Pro"/>
              </a:rPr>
              <a:t>awal</a:t>
            </a:r>
            <a:r>
              <a:rPr lang="en-US" sz="2899" dirty="0">
                <a:solidFill>
                  <a:srgbClr val="005359"/>
                </a:solidFill>
                <a:latin typeface="Source Sans Pro"/>
                <a:ea typeface="Source Sans Pro"/>
                <a:cs typeface="Source Sans Pro"/>
                <a:sym typeface="Source Sans Pro"/>
              </a:rPr>
              <a:t> dan </a:t>
            </a:r>
            <a:r>
              <a:rPr lang="en-US" sz="2899" dirty="0" err="1">
                <a:solidFill>
                  <a:srgbClr val="005359"/>
                </a:solidFill>
                <a:latin typeface="Source Sans Pro"/>
                <a:ea typeface="Source Sans Pro"/>
                <a:cs typeface="Source Sans Pro"/>
                <a:sym typeface="Source Sans Pro"/>
              </a:rPr>
              <a:t>sedikit</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fluktuasi</a:t>
            </a:r>
            <a:r>
              <a:rPr lang="en-US" sz="2899" dirty="0">
                <a:solidFill>
                  <a:srgbClr val="005359"/>
                </a:solidFill>
                <a:latin typeface="Source Sans Pro"/>
                <a:ea typeface="Source Sans Pro"/>
                <a:cs typeface="Source Sans Pro"/>
                <a:sym typeface="Source Sans Pro"/>
              </a:rPr>
              <a:t> di </a:t>
            </a:r>
            <a:r>
              <a:rPr lang="en-US" sz="2899" dirty="0" err="1">
                <a:solidFill>
                  <a:srgbClr val="005359"/>
                </a:solidFill>
                <a:latin typeface="Source Sans Pro"/>
                <a:ea typeface="Source Sans Pro"/>
                <a:cs typeface="Source Sans Pro"/>
                <a:sym typeface="Source Sans Pro"/>
              </a:rPr>
              <a:t>akhir</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sementara</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akurasi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validasi</a:t>
            </a:r>
            <a:r>
              <a:rPr lang="en-US" sz="2899" dirty="0">
                <a:solidFill>
                  <a:srgbClr val="005359"/>
                </a:solidFill>
                <a:latin typeface="Source Sans Pro"/>
                <a:ea typeface="Source Sans Pro"/>
                <a:cs typeface="Source Sans Pro"/>
                <a:sym typeface="Source Sans Pro"/>
              </a:rPr>
              <a:t> </a:t>
            </a:r>
            <a:r>
              <a:rPr lang="en-US" sz="2899" dirty="0" err="1">
                <a:solidFill>
                  <a:srgbClr val="005359"/>
                </a:solidFill>
                <a:latin typeface="Source Sans Pro"/>
                <a:ea typeface="Source Sans Pro"/>
                <a:cs typeface="Source Sans Pro"/>
                <a:sym typeface="Source Sans Pro"/>
              </a:rPr>
              <a:t>meningkat</a:t>
            </a:r>
            <a:r>
              <a:rPr lang="en-US" sz="2899" dirty="0">
                <a:solidFill>
                  <a:srgbClr val="005359"/>
                </a:solidFill>
                <a:latin typeface="Source Sans Pro"/>
                <a:ea typeface="Source Sans Pro"/>
                <a:cs typeface="Source Sans Pro"/>
                <a:sym typeface="Source Sans Pro"/>
              </a:rPr>
              <a:t> lebih </a:t>
            </a:r>
            <a:r>
              <a:rPr lang="en-US" sz="2899" dirty="0" err="1">
                <a:solidFill>
                  <a:srgbClr val="005359"/>
                </a:solidFill>
                <a:latin typeface="Source Sans Pro"/>
                <a:ea typeface="Source Sans Pro"/>
                <a:cs typeface="Source Sans Pro"/>
                <a:sym typeface="Source Sans Pro"/>
              </a:rPr>
              <a:t>lambat</a:t>
            </a:r>
            <a:r>
              <a:rPr lang="en-US" sz="2899" dirty="0">
                <a:solidFill>
                  <a:srgbClr val="005359"/>
                </a:solidFill>
                <a:latin typeface="Source Sans Pro"/>
                <a:ea typeface="Source Sans Pro"/>
                <a:cs typeface="Source Sans Pro"/>
                <a:sym typeface="Source Sans Pro"/>
              </a:rPr>
              <a:t>. </a:t>
            </a:r>
            <a:r>
              <a:rPr lang="en-US" sz="2899" b="1" dirty="0">
                <a:solidFill>
                  <a:srgbClr val="005359"/>
                </a:solidFill>
                <a:latin typeface="Source Sans Pro Bold"/>
                <a:ea typeface="Source Sans Pro Bold"/>
                <a:cs typeface="Source Sans Pro Bold"/>
                <a:sym typeface="Source Sans Pro Bold"/>
              </a:rPr>
              <a:t>Pada </a:t>
            </a:r>
            <a:r>
              <a:rPr lang="en-US" sz="2899" b="1" dirty="0" err="1">
                <a:solidFill>
                  <a:srgbClr val="005359"/>
                </a:solidFill>
                <a:latin typeface="Source Sans Pro Bold"/>
                <a:ea typeface="Source Sans Pro Bold"/>
                <a:cs typeface="Source Sans Pro Bold"/>
                <a:sym typeface="Source Sans Pro Bold"/>
              </a:rPr>
              <a:t>akhir</a:t>
            </a:r>
            <a:r>
              <a:rPr lang="en-US" sz="2899" b="1" dirty="0">
                <a:solidFill>
                  <a:srgbClr val="005359"/>
                </a:solidFill>
                <a:latin typeface="Source Sans Pro Bold"/>
                <a:ea typeface="Source Sans Pro Bold"/>
                <a:cs typeface="Source Sans Pro Bold"/>
                <a:sym typeface="Source Sans Pro Bold"/>
              </a:rPr>
              <a:t> epoch ke-50, </a:t>
            </a:r>
            <a:r>
              <a:rPr lang="en-US" sz="2899" b="1" dirty="0" err="1">
                <a:solidFill>
                  <a:srgbClr val="005359"/>
                </a:solidFill>
                <a:latin typeface="Source Sans Pro Bold"/>
                <a:ea typeface="Source Sans Pro Bold"/>
                <a:cs typeface="Source Sans Pro Bold"/>
                <a:sym typeface="Source Sans Pro Bold"/>
              </a:rPr>
              <a:t>akurasi</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pelatihan</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mencapai</a:t>
            </a:r>
            <a:r>
              <a:rPr lang="en-US" sz="2899" b="1" dirty="0">
                <a:solidFill>
                  <a:srgbClr val="005359"/>
                </a:solidFill>
                <a:latin typeface="Source Sans Pro Bold"/>
                <a:ea typeface="Source Sans Pro Bold"/>
                <a:cs typeface="Source Sans Pro Bold"/>
                <a:sym typeface="Source Sans Pro Bold"/>
              </a:rPr>
              <a:t> 96,85% dan </a:t>
            </a:r>
            <a:r>
              <a:rPr lang="en-US" sz="2899" b="1" dirty="0" err="1">
                <a:solidFill>
                  <a:srgbClr val="005359"/>
                </a:solidFill>
                <a:latin typeface="Source Sans Pro Bold"/>
                <a:ea typeface="Source Sans Pro Bold"/>
                <a:cs typeface="Source Sans Pro Bold"/>
                <a:sym typeface="Source Sans Pro Bold"/>
              </a:rPr>
              <a:t>akurasi</a:t>
            </a:r>
            <a:r>
              <a:rPr lang="en-US" sz="2899" b="1" dirty="0">
                <a:solidFill>
                  <a:srgbClr val="005359"/>
                </a:solidFill>
                <a:latin typeface="Source Sans Pro Bold"/>
                <a:ea typeface="Source Sans Pro Bold"/>
                <a:cs typeface="Source Sans Pro Bold"/>
                <a:sym typeface="Source Sans Pro Bold"/>
              </a:rPr>
              <a:t> </a:t>
            </a:r>
            <a:r>
              <a:rPr lang="en-US" sz="2899" b="1" dirty="0" err="1">
                <a:solidFill>
                  <a:srgbClr val="005359"/>
                </a:solidFill>
                <a:latin typeface="Source Sans Pro Bold"/>
                <a:ea typeface="Source Sans Pro Bold"/>
                <a:cs typeface="Source Sans Pro Bold"/>
                <a:sym typeface="Source Sans Pro Bold"/>
              </a:rPr>
              <a:t>validasi</a:t>
            </a:r>
            <a:r>
              <a:rPr lang="en-US" sz="2899" b="1" dirty="0">
                <a:solidFill>
                  <a:srgbClr val="005359"/>
                </a:solidFill>
                <a:latin typeface="Source Sans Pro Bold"/>
                <a:ea typeface="Source Sans Pro Bold"/>
                <a:cs typeface="Source Sans Pro Bold"/>
                <a:sym typeface="Source Sans Pro Bold"/>
              </a:rPr>
              <a:t> 0,9750.</a:t>
            </a:r>
          </a:p>
        </p:txBody>
      </p:sp>
      <p:sp>
        <p:nvSpPr>
          <p:cNvPr id="9" name="TextBox 9"/>
          <p:cNvSpPr txBox="1"/>
          <p:nvPr/>
        </p:nvSpPr>
        <p:spPr>
          <a:xfrm>
            <a:off x="432053" y="2348238"/>
            <a:ext cx="8506819" cy="585470"/>
          </a:xfrm>
          <a:prstGeom prst="rect">
            <a:avLst/>
          </a:prstGeom>
        </p:spPr>
        <p:txBody>
          <a:bodyPr lIns="0" tIns="0" rIns="0" bIns="0" rtlCol="0" anchor="t">
            <a:spAutoFit/>
          </a:bodyPr>
          <a:lstStyle/>
          <a:p>
            <a:pPr algn="l">
              <a:lnSpc>
                <a:spcPts val="4750"/>
              </a:lnSpc>
            </a:pPr>
            <a:r>
              <a:rPr lang="en-US" sz="3800">
                <a:solidFill>
                  <a:srgbClr val="005359"/>
                </a:solidFill>
                <a:latin typeface="League Spartan"/>
                <a:ea typeface="League Spartan"/>
                <a:cs typeface="League Spartan"/>
                <a:sym typeface="League Spartan"/>
              </a:rPr>
              <a:t>VGG16</a:t>
            </a:r>
          </a:p>
        </p:txBody>
      </p:sp>
      <p:sp>
        <p:nvSpPr>
          <p:cNvPr id="10" name="TextBox 10"/>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EVALUATION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4383036" cy="1029996"/>
            <a:chOff x="0" y="0"/>
            <a:chExt cx="1154380" cy="271275"/>
          </a:xfrm>
        </p:grpSpPr>
        <p:sp>
          <p:nvSpPr>
            <p:cNvPr id="4" name="Freeform 4"/>
            <p:cNvSpPr/>
            <p:nvPr/>
          </p:nvSpPr>
          <p:spPr>
            <a:xfrm>
              <a:off x="0" y="0"/>
              <a:ext cx="1154380" cy="271275"/>
            </a:xfrm>
            <a:custGeom>
              <a:avLst/>
              <a:gdLst/>
              <a:ahLst/>
              <a:cxnLst/>
              <a:rect l="l" t="t" r="r" b="b"/>
              <a:pathLst>
                <a:path w="1154380" h="271275">
                  <a:moveTo>
                    <a:pt x="135637" y="0"/>
                  </a:moveTo>
                  <a:lnTo>
                    <a:pt x="1018743" y="0"/>
                  </a:lnTo>
                  <a:cubicBezTo>
                    <a:pt x="1054716" y="0"/>
                    <a:pt x="1089216" y="14290"/>
                    <a:pt x="1114653" y="39727"/>
                  </a:cubicBezTo>
                  <a:cubicBezTo>
                    <a:pt x="1140090" y="65164"/>
                    <a:pt x="1154380" y="99664"/>
                    <a:pt x="1154380" y="135637"/>
                  </a:cubicBezTo>
                  <a:lnTo>
                    <a:pt x="1154380" y="135637"/>
                  </a:lnTo>
                  <a:cubicBezTo>
                    <a:pt x="1154380" y="171611"/>
                    <a:pt x="1140090" y="206110"/>
                    <a:pt x="1114653" y="231547"/>
                  </a:cubicBezTo>
                  <a:cubicBezTo>
                    <a:pt x="1089216" y="256984"/>
                    <a:pt x="1054716" y="271275"/>
                    <a:pt x="1018743" y="271275"/>
                  </a:cubicBezTo>
                  <a:lnTo>
                    <a:pt x="135637" y="271275"/>
                  </a:lnTo>
                  <a:cubicBezTo>
                    <a:pt x="99664" y="271275"/>
                    <a:pt x="65164" y="256984"/>
                    <a:pt x="39727" y="231547"/>
                  </a:cubicBezTo>
                  <a:cubicBezTo>
                    <a:pt x="14290" y="206110"/>
                    <a:pt x="0" y="171611"/>
                    <a:pt x="0" y="135637"/>
                  </a:cubicBezTo>
                  <a:lnTo>
                    <a:pt x="0" y="135637"/>
                  </a:lnTo>
                  <a:cubicBezTo>
                    <a:pt x="0" y="99664"/>
                    <a:pt x="14290" y="65164"/>
                    <a:pt x="39727" y="39727"/>
                  </a:cubicBezTo>
                  <a:cubicBezTo>
                    <a:pt x="65164" y="14290"/>
                    <a:pt x="99664" y="0"/>
                    <a:pt x="135637"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154380"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2483346" y="2323973"/>
            <a:ext cx="13321309" cy="5259021"/>
          </a:xfrm>
          <a:custGeom>
            <a:avLst/>
            <a:gdLst/>
            <a:ahLst/>
            <a:cxnLst/>
            <a:rect l="l" t="t" r="r" b="b"/>
            <a:pathLst>
              <a:path w="13321309" h="5259021">
                <a:moveTo>
                  <a:pt x="0" y="0"/>
                </a:moveTo>
                <a:lnTo>
                  <a:pt x="13321308" y="0"/>
                </a:lnTo>
                <a:lnTo>
                  <a:pt x="13321308" y="5259021"/>
                </a:lnTo>
                <a:lnTo>
                  <a:pt x="0" y="5259021"/>
                </a:lnTo>
                <a:lnTo>
                  <a:pt x="0" y="0"/>
                </a:lnTo>
                <a:close/>
              </a:path>
            </a:pathLst>
          </a:custGeom>
          <a:blipFill>
            <a:blip r:embed="rId3"/>
            <a:stretch>
              <a:fillRect/>
            </a:stretch>
          </a:blipFill>
        </p:spPr>
      </p:sp>
      <p:sp>
        <p:nvSpPr>
          <p:cNvPr id="7" name="TextBox 7"/>
          <p:cNvSpPr txBox="1"/>
          <p:nvPr/>
        </p:nvSpPr>
        <p:spPr>
          <a:xfrm>
            <a:off x="5183174" y="1172218"/>
            <a:ext cx="8506819" cy="585470"/>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Perfomance Model</a:t>
            </a:r>
          </a:p>
        </p:txBody>
      </p:sp>
      <p:sp>
        <p:nvSpPr>
          <p:cNvPr id="8" name="TextBox 8"/>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EVALUATION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0312" r="-20312"/>
            </a:stretch>
          </a:blipFill>
        </p:spPr>
      </p:sp>
      <p:grpSp>
        <p:nvGrpSpPr>
          <p:cNvPr id="3" name="Group 3"/>
          <p:cNvGrpSpPr/>
          <p:nvPr/>
        </p:nvGrpSpPr>
        <p:grpSpPr>
          <a:xfrm>
            <a:off x="-521586" y="513702"/>
            <a:ext cx="6828910" cy="1029996"/>
            <a:chOff x="0" y="0"/>
            <a:chExt cx="1798561" cy="271275"/>
          </a:xfrm>
        </p:grpSpPr>
        <p:sp>
          <p:nvSpPr>
            <p:cNvPr id="4" name="Freeform 4"/>
            <p:cNvSpPr/>
            <p:nvPr/>
          </p:nvSpPr>
          <p:spPr>
            <a:xfrm>
              <a:off x="0" y="0"/>
              <a:ext cx="1798561" cy="271275"/>
            </a:xfrm>
            <a:custGeom>
              <a:avLst/>
              <a:gdLst/>
              <a:ahLst/>
              <a:cxnLst/>
              <a:rect l="l" t="t" r="r" b="b"/>
              <a:pathLst>
                <a:path w="1798561" h="271275">
                  <a:moveTo>
                    <a:pt x="113370" y="0"/>
                  </a:moveTo>
                  <a:lnTo>
                    <a:pt x="1685191" y="0"/>
                  </a:lnTo>
                  <a:cubicBezTo>
                    <a:pt x="1715258" y="0"/>
                    <a:pt x="1744094" y="11944"/>
                    <a:pt x="1765355" y="33205"/>
                  </a:cubicBezTo>
                  <a:cubicBezTo>
                    <a:pt x="1786616" y="54466"/>
                    <a:pt x="1798561" y="83302"/>
                    <a:pt x="1798561" y="113370"/>
                  </a:cubicBezTo>
                  <a:lnTo>
                    <a:pt x="1798561" y="157905"/>
                  </a:lnTo>
                  <a:cubicBezTo>
                    <a:pt x="1798561" y="187972"/>
                    <a:pt x="1786616" y="216808"/>
                    <a:pt x="1765355" y="238069"/>
                  </a:cubicBezTo>
                  <a:cubicBezTo>
                    <a:pt x="1744094" y="259330"/>
                    <a:pt x="1715258" y="271275"/>
                    <a:pt x="1685191" y="271275"/>
                  </a:cubicBezTo>
                  <a:lnTo>
                    <a:pt x="113370" y="271275"/>
                  </a:lnTo>
                  <a:cubicBezTo>
                    <a:pt x="83302" y="271275"/>
                    <a:pt x="54466" y="259330"/>
                    <a:pt x="33205" y="238069"/>
                  </a:cubicBezTo>
                  <a:cubicBezTo>
                    <a:pt x="11944" y="216808"/>
                    <a:pt x="0" y="187972"/>
                    <a:pt x="0" y="157905"/>
                  </a:cubicBezTo>
                  <a:lnTo>
                    <a:pt x="0" y="113370"/>
                  </a:lnTo>
                  <a:cubicBezTo>
                    <a:pt x="0" y="83302"/>
                    <a:pt x="11944" y="54466"/>
                    <a:pt x="33205" y="33205"/>
                  </a:cubicBezTo>
                  <a:cubicBezTo>
                    <a:pt x="54466" y="11944"/>
                    <a:pt x="83302" y="0"/>
                    <a:pt x="11337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798561" cy="318900"/>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123825" y="799452"/>
            <a:ext cx="7861373"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EVALUATION</a:t>
            </a:r>
          </a:p>
        </p:txBody>
      </p:sp>
      <p:sp>
        <p:nvSpPr>
          <p:cNvPr id="10" name="TextBox 10"/>
          <p:cNvSpPr txBox="1"/>
          <p:nvPr/>
        </p:nvSpPr>
        <p:spPr>
          <a:xfrm>
            <a:off x="5136222" y="1038188"/>
            <a:ext cx="8506819" cy="1231106"/>
          </a:xfrm>
          <a:prstGeom prst="rect">
            <a:avLst/>
          </a:prstGeom>
        </p:spPr>
        <p:txBody>
          <a:bodyPr lIns="0" tIns="0" rIns="0" bIns="0" rtlCol="0" anchor="t">
            <a:spAutoFit/>
          </a:bodyPr>
          <a:lstStyle/>
          <a:p>
            <a:pPr algn="ctr">
              <a:lnSpc>
                <a:spcPts val="4750"/>
              </a:lnSpc>
            </a:pPr>
            <a:r>
              <a:rPr lang="en-US" sz="3800" dirty="0">
                <a:solidFill>
                  <a:srgbClr val="005359"/>
                </a:solidFill>
                <a:latin typeface="League Spartan"/>
                <a:ea typeface="League Spartan"/>
                <a:cs typeface="League Spartan"/>
                <a:sym typeface="League Spartan"/>
              </a:rPr>
              <a:t>Confusion Matrix &amp;</a:t>
            </a:r>
          </a:p>
          <a:p>
            <a:pPr algn="ctr">
              <a:lnSpc>
                <a:spcPts val="4750"/>
              </a:lnSpc>
            </a:pPr>
            <a:r>
              <a:rPr lang="en-US" sz="3800" dirty="0">
                <a:solidFill>
                  <a:srgbClr val="005359"/>
                </a:solidFill>
                <a:latin typeface="League Spartan"/>
                <a:ea typeface="League Spartan"/>
                <a:cs typeface="League Spartan"/>
                <a:sym typeface="League Spartan"/>
              </a:rPr>
              <a:t>Classification Report</a:t>
            </a:r>
          </a:p>
        </p:txBody>
      </p:sp>
      <p:sp>
        <p:nvSpPr>
          <p:cNvPr id="11" name="TextBox 11"/>
          <p:cNvSpPr txBox="1"/>
          <p:nvPr/>
        </p:nvSpPr>
        <p:spPr>
          <a:xfrm>
            <a:off x="-1200663" y="2891867"/>
            <a:ext cx="8506819" cy="356870"/>
          </a:xfrm>
          <a:prstGeom prst="rect">
            <a:avLst/>
          </a:prstGeom>
        </p:spPr>
        <p:txBody>
          <a:bodyPr wrap="square" lIns="0" tIns="0" rIns="0" bIns="0" rtlCol="0" anchor="t">
            <a:spAutoFit/>
          </a:bodyPr>
          <a:lstStyle/>
          <a:p>
            <a:pPr algn="ctr">
              <a:lnSpc>
                <a:spcPts val="2875"/>
              </a:lnSpc>
            </a:pPr>
            <a:r>
              <a:rPr lang="en-US" sz="2300" dirty="0">
                <a:solidFill>
                  <a:srgbClr val="005359"/>
                </a:solidFill>
                <a:latin typeface="League Spartan"/>
                <a:ea typeface="League Spartan"/>
                <a:cs typeface="League Spartan"/>
                <a:sym typeface="League Spartan"/>
              </a:rPr>
              <a:t>DenseNet201</a:t>
            </a:r>
          </a:p>
        </p:txBody>
      </p:sp>
      <p:sp>
        <p:nvSpPr>
          <p:cNvPr id="12" name="TextBox 12"/>
          <p:cNvSpPr txBox="1"/>
          <p:nvPr/>
        </p:nvSpPr>
        <p:spPr>
          <a:xfrm>
            <a:off x="4890591" y="2940805"/>
            <a:ext cx="8506819" cy="356870"/>
          </a:xfrm>
          <a:prstGeom prst="rect">
            <a:avLst/>
          </a:prstGeom>
        </p:spPr>
        <p:txBody>
          <a:bodyPr wrap="square" lIns="0" tIns="0" rIns="0" bIns="0" rtlCol="0" anchor="t">
            <a:spAutoFit/>
          </a:bodyPr>
          <a:lstStyle/>
          <a:p>
            <a:pPr algn="ctr">
              <a:lnSpc>
                <a:spcPts val="2875"/>
              </a:lnSpc>
            </a:pPr>
            <a:r>
              <a:rPr lang="en-US" sz="2300" dirty="0">
                <a:solidFill>
                  <a:srgbClr val="005359"/>
                </a:solidFill>
                <a:latin typeface="League Spartan"/>
                <a:ea typeface="League Spartan"/>
                <a:cs typeface="League Spartan"/>
                <a:sym typeface="League Spartan"/>
              </a:rPr>
              <a:t>ResNet50</a:t>
            </a:r>
          </a:p>
        </p:txBody>
      </p:sp>
      <p:sp>
        <p:nvSpPr>
          <p:cNvPr id="13" name="TextBox 13"/>
          <p:cNvSpPr txBox="1"/>
          <p:nvPr/>
        </p:nvSpPr>
        <p:spPr>
          <a:xfrm>
            <a:off x="10981845" y="2936081"/>
            <a:ext cx="8506819" cy="356870"/>
          </a:xfrm>
          <a:prstGeom prst="rect">
            <a:avLst/>
          </a:prstGeom>
        </p:spPr>
        <p:txBody>
          <a:bodyPr lIns="0" tIns="0" rIns="0" bIns="0" rtlCol="0" anchor="t">
            <a:spAutoFit/>
          </a:bodyPr>
          <a:lstStyle/>
          <a:p>
            <a:pPr algn="ctr">
              <a:lnSpc>
                <a:spcPts val="2875"/>
              </a:lnSpc>
            </a:pPr>
            <a:r>
              <a:rPr lang="en-US" sz="2300" dirty="0">
                <a:solidFill>
                  <a:srgbClr val="005359"/>
                </a:solidFill>
                <a:latin typeface="League Spartan"/>
                <a:ea typeface="League Spartan"/>
                <a:cs typeface="League Spartan"/>
                <a:sym typeface="League Spartan"/>
              </a:rPr>
              <a:t>VGG16</a:t>
            </a:r>
          </a:p>
        </p:txBody>
      </p:sp>
      <p:pic>
        <p:nvPicPr>
          <p:cNvPr id="20" name="Picture 19">
            <a:extLst>
              <a:ext uri="{FF2B5EF4-FFF2-40B4-BE49-F238E27FC236}">
                <a16:creationId xmlns:a16="http://schemas.microsoft.com/office/drawing/2014/main" id="{2D84B3D0-5649-1C9A-7B7B-48EEDD88ECFF}"/>
              </a:ext>
            </a:extLst>
          </p:cNvPr>
          <p:cNvPicPr>
            <a:picLocks noChangeAspect="1"/>
          </p:cNvPicPr>
          <p:nvPr/>
        </p:nvPicPr>
        <p:blipFill>
          <a:blip r:embed="rId4"/>
          <a:stretch>
            <a:fillRect/>
          </a:stretch>
        </p:blipFill>
        <p:spPr>
          <a:xfrm>
            <a:off x="685800" y="3339465"/>
            <a:ext cx="4614794" cy="3731819"/>
          </a:xfrm>
          <a:prstGeom prst="rect">
            <a:avLst/>
          </a:prstGeom>
        </p:spPr>
      </p:pic>
      <p:sp>
        <p:nvSpPr>
          <p:cNvPr id="23" name="Freeform 8">
            <a:extLst>
              <a:ext uri="{FF2B5EF4-FFF2-40B4-BE49-F238E27FC236}">
                <a16:creationId xmlns:a16="http://schemas.microsoft.com/office/drawing/2014/main" id="{DB39AE77-2FCE-14C1-6250-F0DC147F27E0}"/>
              </a:ext>
            </a:extLst>
          </p:cNvPr>
          <p:cNvSpPr/>
          <p:nvPr/>
        </p:nvSpPr>
        <p:spPr>
          <a:xfrm>
            <a:off x="698311" y="7252740"/>
            <a:ext cx="4602284" cy="1817022"/>
          </a:xfrm>
          <a:custGeom>
            <a:avLst/>
            <a:gdLst/>
            <a:ahLst/>
            <a:cxnLst/>
            <a:rect l="l" t="t" r="r" b="b"/>
            <a:pathLst>
              <a:path w="7899919" h="3118957">
                <a:moveTo>
                  <a:pt x="0" y="0"/>
                </a:moveTo>
                <a:lnTo>
                  <a:pt x="7899919" y="0"/>
                </a:lnTo>
                <a:lnTo>
                  <a:pt x="7899919" y="3118957"/>
                </a:lnTo>
                <a:lnTo>
                  <a:pt x="0" y="3118957"/>
                </a:lnTo>
                <a:lnTo>
                  <a:pt x="0" y="0"/>
                </a:lnTo>
                <a:close/>
              </a:path>
            </a:pathLst>
          </a:custGeom>
          <a:blipFill>
            <a:blip r:embed="rId5"/>
            <a:stretch>
              <a:fillRect/>
            </a:stretch>
          </a:blipFill>
        </p:spPr>
      </p:sp>
      <p:pic>
        <p:nvPicPr>
          <p:cNvPr id="26" name="Picture 25">
            <a:extLst>
              <a:ext uri="{FF2B5EF4-FFF2-40B4-BE49-F238E27FC236}">
                <a16:creationId xmlns:a16="http://schemas.microsoft.com/office/drawing/2014/main" id="{BC386B1C-6CBE-D91B-999D-9B5C6AA57173}"/>
              </a:ext>
            </a:extLst>
          </p:cNvPr>
          <p:cNvPicPr>
            <a:picLocks noChangeAspect="1"/>
          </p:cNvPicPr>
          <p:nvPr/>
        </p:nvPicPr>
        <p:blipFill>
          <a:blip r:embed="rId6"/>
          <a:stretch>
            <a:fillRect/>
          </a:stretch>
        </p:blipFill>
        <p:spPr>
          <a:xfrm>
            <a:off x="6827266" y="3339465"/>
            <a:ext cx="4633467" cy="3731819"/>
          </a:xfrm>
          <a:prstGeom prst="rect">
            <a:avLst/>
          </a:prstGeom>
        </p:spPr>
      </p:pic>
      <p:sp>
        <p:nvSpPr>
          <p:cNvPr id="27" name="Freeform 7">
            <a:extLst>
              <a:ext uri="{FF2B5EF4-FFF2-40B4-BE49-F238E27FC236}">
                <a16:creationId xmlns:a16="http://schemas.microsoft.com/office/drawing/2014/main" id="{6E3C223A-F6C3-68CA-8571-1E6D44BB1EFD}"/>
              </a:ext>
            </a:extLst>
          </p:cNvPr>
          <p:cNvSpPr/>
          <p:nvPr/>
        </p:nvSpPr>
        <p:spPr>
          <a:xfrm>
            <a:off x="6827266" y="7255896"/>
            <a:ext cx="4633467" cy="1841993"/>
          </a:xfrm>
          <a:custGeom>
            <a:avLst/>
            <a:gdLst/>
            <a:ahLst/>
            <a:cxnLst/>
            <a:rect l="l" t="t" r="r" b="b"/>
            <a:pathLst>
              <a:path w="7845624" h="3118957">
                <a:moveTo>
                  <a:pt x="0" y="0"/>
                </a:moveTo>
                <a:lnTo>
                  <a:pt x="7845624" y="0"/>
                </a:lnTo>
                <a:lnTo>
                  <a:pt x="7845624" y="3118958"/>
                </a:lnTo>
                <a:lnTo>
                  <a:pt x="0" y="3118958"/>
                </a:lnTo>
                <a:lnTo>
                  <a:pt x="0" y="0"/>
                </a:lnTo>
                <a:close/>
              </a:path>
            </a:pathLst>
          </a:custGeom>
          <a:blipFill>
            <a:blip r:embed="rId7"/>
            <a:stretch>
              <a:fillRect/>
            </a:stretch>
          </a:blipFill>
        </p:spPr>
      </p:sp>
      <p:pic>
        <p:nvPicPr>
          <p:cNvPr id="29" name="Picture 28">
            <a:extLst>
              <a:ext uri="{FF2B5EF4-FFF2-40B4-BE49-F238E27FC236}">
                <a16:creationId xmlns:a16="http://schemas.microsoft.com/office/drawing/2014/main" id="{09B34BB8-7454-53E0-9415-79F027778ED5}"/>
              </a:ext>
            </a:extLst>
          </p:cNvPr>
          <p:cNvPicPr>
            <a:picLocks noChangeAspect="1"/>
          </p:cNvPicPr>
          <p:nvPr/>
        </p:nvPicPr>
        <p:blipFill>
          <a:blip r:embed="rId8"/>
          <a:stretch>
            <a:fillRect/>
          </a:stretch>
        </p:blipFill>
        <p:spPr>
          <a:xfrm>
            <a:off x="12661396" y="3357986"/>
            <a:ext cx="4630220" cy="3731819"/>
          </a:xfrm>
          <a:prstGeom prst="rect">
            <a:avLst/>
          </a:prstGeom>
        </p:spPr>
      </p:pic>
      <p:sp>
        <p:nvSpPr>
          <p:cNvPr id="30" name="Freeform 6">
            <a:extLst>
              <a:ext uri="{FF2B5EF4-FFF2-40B4-BE49-F238E27FC236}">
                <a16:creationId xmlns:a16="http://schemas.microsoft.com/office/drawing/2014/main" id="{4F36EB9D-69D7-E158-B20F-597DB15448AA}"/>
              </a:ext>
            </a:extLst>
          </p:cNvPr>
          <p:cNvSpPr/>
          <p:nvPr/>
        </p:nvSpPr>
        <p:spPr>
          <a:xfrm>
            <a:off x="12672769" y="7215109"/>
            <a:ext cx="4633467" cy="1854653"/>
          </a:xfrm>
          <a:custGeom>
            <a:avLst/>
            <a:gdLst/>
            <a:ahLst/>
            <a:cxnLst/>
            <a:rect l="l" t="t" r="r" b="b"/>
            <a:pathLst>
              <a:path w="7747313" h="3101042">
                <a:moveTo>
                  <a:pt x="0" y="0"/>
                </a:moveTo>
                <a:lnTo>
                  <a:pt x="7747313" y="0"/>
                </a:lnTo>
                <a:lnTo>
                  <a:pt x="7747313" y="3101042"/>
                </a:lnTo>
                <a:lnTo>
                  <a:pt x="0" y="3101042"/>
                </a:lnTo>
                <a:lnTo>
                  <a:pt x="0" y="0"/>
                </a:lnTo>
                <a:close/>
              </a:path>
            </a:pathLst>
          </a:custGeom>
          <a:blipFill>
            <a:blip r:embed="rId9"/>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13514919" cy="1343151"/>
            <a:chOff x="0" y="0"/>
            <a:chExt cx="3559485" cy="353752"/>
          </a:xfrm>
        </p:grpSpPr>
        <p:sp>
          <p:nvSpPr>
            <p:cNvPr id="4" name="Freeform 4"/>
            <p:cNvSpPr/>
            <p:nvPr/>
          </p:nvSpPr>
          <p:spPr>
            <a:xfrm>
              <a:off x="0" y="0"/>
              <a:ext cx="3559485" cy="353752"/>
            </a:xfrm>
            <a:custGeom>
              <a:avLst/>
              <a:gdLst/>
              <a:ahLst/>
              <a:cxnLst/>
              <a:rect l="l" t="t" r="r" b="b"/>
              <a:pathLst>
                <a:path w="3559485" h="353752">
                  <a:moveTo>
                    <a:pt x="57284" y="0"/>
                  </a:moveTo>
                  <a:lnTo>
                    <a:pt x="3502201" y="0"/>
                  </a:lnTo>
                  <a:cubicBezTo>
                    <a:pt x="3533838" y="0"/>
                    <a:pt x="3559485" y="25647"/>
                    <a:pt x="3559485" y="57284"/>
                  </a:cubicBezTo>
                  <a:lnTo>
                    <a:pt x="3559485" y="296467"/>
                  </a:lnTo>
                  <a:cubicBezTo>
                    <a:pt x="3559485" y="311660"/>
                    <a:pt x="3553449" y="326231"/>
                    <a:pt x="3542707" y="336973"/>
                  </a:cubicBezTo>
                  <a:cubicBezTo>
                    <a:pt x="3531963" y="347716"/>
                    <a:pt x="3517393" y="353752"/>
                    <a:pt x="3502201" y="353752"/>
                  </a:cubicBezTo>
                  <a:lnTo>
                    <a:pt x="57284" y="353752"/>
                  </a:lnTo>
                  <a:cubicBezTo>
                    <a:pt x="42092" y="353752"/>
                    <a:pt x="27521" y="347716"/>
                    <a:pt x="16778" y="336973"/>
                  </a:cubicBezTo>
                  <a:cubicBezTo>
                    <a:pt x="6035" y="326231"/>
                    <a:pt x="0" y="311660"/>
                    <a:pt x="0" y="296467"/>
                  </a:cubicBezTo>
                  <a:lnTo>
                    <a:pt x="0" y="57284"/>
                  </a:lnTo>
                  <a:cubicBezTo>
                    <a:pt x="0" y="42092"/>
                    <a:pt x="6035" y="27521"/>
                    <a:pt x="16778" y="16778"/>
                  </a:cubicBezTo>
                  <a:cubicBezTo>
                    <a:pt x="27521" y="6035"/>
                    <a:pt x="42092" y="0"/>
                    <a:pt x="57284"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3559485" cy="401377"/>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5290" y="2111731"/>
            <a:ext cx="6670988" cy="6766897"/>
          </a:xfrm>
          <a:custGeom>
            <a:avLst/>
            <a:gdLst/>
            <a:ahLst/>
            <a:cxnLst/>
            <a:rect l="l" t="t" r="r" b="b"/>
            <a:pathLst>
              <a:path w="6670988" h="6766897">
                <a:moveTo>
                  <a:pt x="0" y="0"/>
                </a:moveTo>
                <a:lnTo>
                  <a:pt x="6670988" y="0"/>
                </a:lnTo>
                <a:lnTo>
                  <a:pt x="6670988" y="6766897"/>
                </a:lnTo>
                <a:lnTo>
                  <a:pt x="0" y="6766897"/>
                </a:lnTo>
                <a:lnTo>
                  <a:pt x="0" y="0"/>
                </a:lnTo>
                <a:close/>
              </a:path>
            </a:pathLst>
          </a:custGeom>
          <a:blipFill>
            <a:blip r:embed="rId3"/>
            <a:stretch>
              <a:fillRect/>
            </a:stretch>
          </a:blipFill>
        </p:spPr>
      </p:sp>
      <p:sp>
        <p:nvSpPr>
          <p:cNvPr id="7" name="Freeform 7"/>
          <p:cNvSpPr/>
          <p:nvPr/>
        </p:nvSpPr>
        <p:spPr>
          <a:xfrm>
            <a:off x="7019586" y="2111731"/>
            <a:ext cx="4899443" cy="6766897"/>
          </a:xfrm>
          <a:custGeom>
            <a:avLst/>
            <a:gdLst/>
            <a:ahLst/>
            <a:cxnLst/>
            <a:rect l="l" t="t" r="r" b="b"/>
            <a:pathLst>
              <a:path w="4899443" h="6766897">
                <a:moveTo>
                  <a:pt x="0" y="0"/>
                </a:moveTo>
                <a:lnTo>
                  <a:pt x="4899444" y="0"/>
                </a:lnTo>
                <a:lnTo>
                  <a:pt x="4899444" y="6766897"/>
                </a:lnTo>
                <a:lnTo>
                  <a:pt x="0" y="6766897"/>
                </a:lnTo>
                <a:lnTo>
                  <a:pt x="0" y="0"/>
                </a:lnTo>
                <a:close/>
              </a:path>
            </a:pathLst>
          </a:custGeom>
          <a:blipFill>
            <a:blip r:embed="rId4"/>
            <a:stretch>
              <a:fillRect/>
            </a:stretch>
          </a:blipFill>
        </p:spPr>
      </p:sp>
      <p:sp>
        <p:nvSpPr>
          <p:cNvPr id="8" name="Freeform 8"/>
          <p:cNvSpPr/>
          <p:nvPr/>
        </p:nvSpPr>
        <p:spPr>
          <a:xfrm>
            <a:off x="12197914" y="2111731"/>
            <a:ext cx="5954487" cy="6766897"/>
          </a:xfrm>
          <a:custGeom>
            <a:avLst/>
            <a:gdLst/>
            <a:ahLst/>
            <a:cxnLst/>
            <a:rect l="l" t="t" r="r" b="b"/>
            <a:pathLst>
              <a:path w="5954487" h="6766897">
                <a:moveTo>
                  <a:pt x="0" y="0"/>
                </a:moveTo>
                <a:lnTo>
                  <a:pt x="5954487" y="0"/>
                </a:lnTo>
                <a:lnTo>
                  <a:pt x="5954487" y="6766897"/>
                </a:lnTo>
                <a:lnTo>
                  <a:pt x="0" y="6766897"/>
                </a:lnTo>
                <a:lnTo>
                  <a:pt x="0" y="0"/>
                </a:lnTo>
                <a:close/>
              </a:path>
            </a:pathLst>
          </a:custGeom>
          <a:blipFill>
            <a:blip r:embed="rId5"/>
            <a:stretch>
              <a:fillRect/>
            </a:stretch>
          </a:blipFill>
        </p:spPr>
      </p:sp>
      <p:sp>
        <p:nvSpPr>
          <p:cNvPr id="9" name="TextBox 9"/>
          <p:cNvSpPr txBox="1"/>
          <p:nvPr/>
        </p:nvSpPr>
        <p:spPr>
          <a:xfrm>
            <a:off x="123825" y="715855"/>
            <a:ext cx="12656423" cy="1140997"/>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VISUALISASI KLASIFIKASI HUTAN DAN NON-HUTAN BIASA DAN DITINGKATKAN </a:t>
            </a:r>
          </a:p>
        </p:txBody>
      </p:sp>
      <p:sp>
        <p:nvSpPr>
          <p:cNvPr id="11" name="TextBox 10">
            <a:extLst>
              <a:ext uri="{FF2B5EF4-FFF2-40B4-BE49-F238E27FC236}">
                <a16:creationId xmlns:a16="http://schemas.microsoft.com/office/drawing/2014/main" id="{0D738FCC-9BBB-D499-A7BF-21BE7FE0FCD5}"/>
              </a:ext>
            </a:extLst>
          </p:cNvPr>
          <p:cNvSpPr txBox="1"/>
          <p:nvPr/>
        </p:nvSpPr>
        <p:spPr>
          <a:xfrm>
            <a:off x="533400" y="8878628"/>
            <a:ext cx="17221199" cy="1295098"/>
          </a:xfrm>
          <a:prstGeom prst="rect">
            <a:avLst/>
          </a:prstGeom>
          <a:noFill/>
        </p:spPr>
        <p:txBody>
          <a:bodyPr wrap="square">
            <a:spAutoFit/>
          </a:bodyPr>
          <a:lstStyle/>
          <a:p>
            <a:pPr algn="just">
              <a:lnSpc>
                <a:spcPct val="150000"/>
              </a:lnSpc>
            </a:pPr>
            <a:r>
              <a:rPr lang="id-ID" dirty="0">
                <a:latin typeface="Source Sans Pro" panose="020B0503030403020204" pitchFamily="34" charset="0"/>
                <a:ea typeface="Source Sans Pro" panose="020B0503030403020204" pitchFamily="34" charset="0"/>
              </a:rPr>
              <a:t>DenseNet201 menunjukkan hasil yang paling baik dalam hal kejelasan dan ketepatan klasifikasi, serta memberikan hasil yang paling mendekati dengan data penelitian sebelumnya. ResNet50 memiliki performa yang baik dan stabil, tetapi sedikit lebih jauh dari data penelitian sebelumnya dibandingkan DenseNet201. VGG16 menunjukkan hasil yang paling kasar dan kurang akurat</a:t>
            </a:r>
            <a:r>
              <a:rPr lang="en-US" dirty="0">
                <a:latin typeface="Source Sans Pro" panose="020B0503030403020204" pitchFamily="34" charset="0"/>
                <a:ea typeface="Source Sans Pro" panose="020B0503030403020204" pitchFamily="34" charset="0"/>
              </a:rPr>
              <a:t>.</a:t>
            </a:r>
            <a:endParaRPr lang="en-US" sz="1800" b="1" dirty="0">
              <a:solidFill>
                <a:srgbClr val="005359"/>
              </a:solidFill>
              <a:latin typeface="Source Sans Pro" panose="020B0503030403020204" pitchFamily="34" charset="0"/>
              <a:ea typeface="Source Sans Pro" panose="020B0503030403020204" pitchFamily="34" charset="0"/>
              <a:cs typeface="Source Sans Pro Bold"/>
              <a:sym typeface="Source Sans Pro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a:off x="8072648" y="2138451"/>
            <a:ext cx="9569609" cy="4352008"/>
          </a:xfrm>
          <a:custGeom>
            <a:avLst/>
            <a:gdLst/>
            <a:ahLst/>
            <a:cxnLst/>
            <a:rect l="l" t="t" r="r" b="b"/>
            <a:pathLst>
              <a:path w="9569609" h="4352008">
                <a:moveTo>
                  <a:pt x="0" y="0"/>
                </a:moveTo>
                <a:lnTo>
                  <a:pt x="9569610" y="0"/>
                </a:lnTo>
                <a:lnTo>
                  <a:pt x="9569610" y="4352008"/>
                </a:lnTo>
                <a:lnTo>
                  <a:pt x="0" y="4352008"/>
                </a:lnTo>
                <a:lnTo>
                  <a:pt x="0" y="0"/>
                </a:lnTo>
                <a:close/>
              </a:path>
            </a:pathLst>
          </a:custGeom>
          <a:blipFill>
            <a:blip r:embed="rId3"/>
            <a:stretch>
              <a:fillRect/>
            </a:stretch>
          </a:blipFill>
        </p:spPr>
      </p:sp>
      <p:sp>
        <p:nvSpPr>
          <p:cNvPr id="4" name="Freeform 4"/>
          <p:cNvSpPr/>
          <p:nvPr/>
        </p:nvSpPr>
        <p:spPr>
          <a:xfrm>
            <a:off x="340064" y="2489952"/>
            <a:ext cx="7525364" cy="3649006"/>
          </a:xfrm>
          <a:custGeom>
            <a:avLst/>
            <a:gdLst/>
            <a:ahLst/>
            <a:cxnLst/>
            <a:rect l="l" t="t" r="r" b="b"/>
            <a:pathLst>
              <a:path w="7525364" h="3649006">
                <a:moveTo>
                  <a:pt x="0" y="0"/>
                </a:moveTo>
                <a:lnTo>
                  <a:pt x="7525364" y="0"/>
                </a:lnTo>
                <a:lnTo>
                  <a:pt x="7525364" y="3649006"/>
                </a:lnTo>
                <a:lnTo>
                  <a:pt x="0" y="3649006"/>
                </a:lnTo>
                <a:lnTo>
                  <a:pt x="0" y="0"/>
                </a:lnTo>
                <a:close/>
              </a:path>
            </a:pathLst>
          </a:custGeom>
          <a:blipFill>
            <a:blip r:embed="rId4"/>
            <a:stretch>
              <a:fillRect/>
            </a:stretch>
          </a:blipFill>
        </p:spPr>
      </p:sp>
      <p:sp>
        <p:nvSpPr>
          <p:cNvPr id="5" name="TextBox 5"/>
          <p:cNvSpPr txBox="1"/>
          <p:nvPr/>
        </p:nvSpPr>
        <p:spPr>
          <a:xfrm>
            <a:off x="478565" y="6740390"/>
            <a:ext cx="17163692" cy="2669449"/>
          </a:xfrm>
          <a:prstGeom prst="rect">
            <a:avLst/>
          </a:prstGeom>
        </p:spPr>
        <p:txBody>
          <a:bodyPr lIns="0" tIns="0" rIns="0" bIns="0" rtlCol="0" anchor="t">
            <a:spAutoFit/>
          </a:bodyPr>
          <a:lstStyle/>
          <a:p>
            <a:pPr algn="just">
              <a:lnSpc>
                <a:spcPts val="3042"/>
              </a:lnSpc>
            </a:pPr>
            <a:r>
              <a:rPr lang="en-US" sz="2173" dirty="0">
                <a:solidFill>
                  <a:srgbClr val="005359"/>
                </a:solidFill>
                <a:latin typeface="Source Sans Pro"/>
                <a:ea typeface="Source Sans Pro"/>
                <a:cs typeface="Source Sans Pro"/>
                <a:sym typeface="Source Sans Pro"/>
              </a:rPr>
              <a:t>DenseNet201 </a:t>
            </a:r>
            <a:r>
              <a:rPr lang="en-US" sz="2173" dirty="0" err="1">
                <a:solidFill>
                  <a:srgbClr val="005359"/>
                </a:solidFill>
                <a:latin typeface="Source Sans Pro"/>
                <a:ea typeface="Source Sans Pro"/>
                <a:cs typeface="Source Sans Pro"/>
                <a:sym typeface="Source Sans Pro"/>
              </a:rPr>
              <a:t>adalah</a:t>
            </a:r>
            <a:r>
              <a:rPr lang="en-US" sz="2173" dirty="0">
                <a:solidFill>
                  <a:srgbClr val="005359"/>
                </a:solidFill>
                <a:latin typeface="Source Sans Pro"/>
                <a:ea typeface="Source Sans Pro"/>
                <a:cs typeface="Source Sans Pro"/>
                <a:sym typeface="Source Sans Pro"/>
              </a:rPr>
              <a:t> model yang paling </a:t>
            </a:r>
            <a:r>
              <a:rPr lang="en-US" sz="2173" dirty="0" err="1">
                <a:solidFill>
                  <a:srgbClr val="005359"/>
                </a:solidFill>
                <a:latin typeface="Source Sans Pro"/>
                <a:ea typeface="Source Sans Pro"/>
                <a:cs typeface="Source Sans Pro"/>
                <a:sym typeface="Source Sans Pro"/>
              </a:rPr>
              <a:t>unggul</a:t>
            </a:r>
            <a:r>
              <a:rPr lang="en-US" sz="2173" dirty="0">
                <a:solidFill>
                  <a:srgbClr val="005359"/>
                </a:solidFill>
                <a:latin typeface="Source Sans Pro"/>
                <a:ea typeface="Source Sans Pro"/>
                <a:cs typeface="Source Sans Pro"/>
                <a:sym typeface="Source Sans Pro"/>
              </a:rPr>
              <a:t> dan </a:t>
            </a:r>
            <a:r>
              <a:rPr lang="en-US" sz="2173" dirty="0" err="1">
                <a:solidFill>
                  <a:srgbClr val="005359"/>
                </a:solidFill>
                <a:latin typeface="Source Sans Pro"/>
                <a:ea typeface="Source Sans Pro"/>
                <a:cs typeface="Source Sans Pro"/>
                <a:sym typeface="Source Sans Pro"/>
              </a:rPr>
              <a:t>stabil</a:t>
            </a:r>
            <a:r>
              <a:rPr lang="en-US" sz="2173" dirty="0">
                <a:solidFill>
                  <a:srgbClr val="005359"/>
                </a:solidFill>
                <a:latin typeface="Source Sans Pro"/>
                <a:ea typeface="Source Sans Pro"/>
                <a:cs typeface="Source Sans Pro"/>
                <a:sym typeface="Source Sans Pro"/>
              </a:rPr>
              <a:t>. Model ini (garis </a:t>
            </a:r>
            <a:r>
              <a:rPr lang="en-US" sz="2173" dirty="0" err="1">
                <a:solidFill>
                  <a:srgbClr val="005359"/>
                </a:solidFill>
                <a:latin typeface="Source Sans Pro"/>
                <a:ea typeface="Source Sans Pro"/>
                <a:cs typeface="Source Sans Pro"/>
                <a:sym typeface="Source Sans Pro"/>
              </a:rPr>
              <a:t>biru</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menunjukkan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hasil</a:t>
            </a:r>
            <a:r>
              <a:rPr lang="en-US" sz="2173" dirty="0">
                <a:solidFill>
                  <a:srgbClr val="005359"/>
                </a:solidFill>
                <a:latin typeface="Source Sans Pro"/>
                <a:ea typeface="Source Sans Pro"/>
                <a:cs typeface="Source Sans Pro"/>
                <a:sym typeface="Source Sans Pro"/>
              </a:rPr>
              <a:t> paling </a:t>
            </a:r>
            <a:r>
              <a:rPr lang="en-US" sz="2173" dirty="0" err="1">
                <a:solidFill>
                  <a:srgbClr val="005359"/>
                </a:solidFill>
                <a:latin typeface="Source Sans Pro"/>
                <a:ea typeface="Source Sans Pro"/>
                <a:cs typeface="Source Sans Pro"/>
                <a:sym typeface="Source Sans Pro"/>
              </a:rPr>
              <a:t>akurat</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perbedaan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persentase</a:t>
            </a:r>
            <a:r>
              <a:rPr lang="en-US" sz="2173" dirty="0">
                <a:solidFill>
                  <a:srgbClr val="005359"/>
                </a:solidFill>
                <a:latin typeface="Source Sans Pro"/>
                <a:ea typeface="Source Sans Pro"/>
                <a:cs typeface="Source Sans Pro"/>
                <a:sym typeface="Source Sans Pro"/>
              </a:rPr>
              <a:t> yang sangat </a:t>
            </a:r>
            <a:r>
              <a:rPr lang="en-US" sz="2173" dirty="0" err="1">
                <a:solidFill>
                  <a:srgbClr val="005359"/>
                </a:solidFill>
                <a:latin typeface="Source Sans Pro"/>
                <a:ea typeface="Source Sans Pro"/>
                <a:cs typeface="Source Sans Pro"/>
                <a:sym typeface="Source Sans Pro"/>
              </a:rPr>
              <a:t>kecil</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terhadap</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acuan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seperti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hanya</a:t>
            </a:r>
            <a:r>
              <a:rPr lang="en-US" sz="2173" dirty="0">
                <a:solidFill>
                  <a:srgbClr val="005359"/>
                </a:solidFill>
                <a:latin typeface="Source Sans Pro"/>
                <a:ea typeface="Source Sans Pro"/>
                <a:cs typeface="Source Sans Pro"/>
                <a:sym typeface="Source Sans Pro"/>
              </a:rPr>
              <a:t> 0,04%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2017, dan </a:t>
            </a:r>
            <a:r>
              <a:rPr lang="en-US" sz="2173" dirty="0" err="1">
                <a:solidFill>
                  <a:srgbClr val="005359"/>
                </a:solidFill>
                <a:latin typeface="Source Sans Pro"/>
                <a:ea typeface="Source Sans Pro"/>
                <a:cs typeface="Source Sans Pro"/>
                <a:sym typeface="Source Sans Pro"/>
              </a:rPr>
              <a:t>tren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grafiknya</a:t>
            </a:r>
            <a:r>
              <a:rPr lang="en-US" sz="2173" dirty="0">
                <a:solidFill>
                  <a:srgbClr val="005359"/>
                </a:solidFill>
                <a:latin typeface="Source Sans Pro"/>
                <a:ea typeface="Source Sans Pro"/>
                <a:cs typeface="Source Sans Pro"/>
                <a:sym typeface="Source Sans Pro"/>
              </a:rPr>
              <a:t> pun paling </a:t>
            </a:r>
            <a:r>
              <a:rPr lang="en-US" sz="2173" dirty="0" err="1">
                <a:solidFill>
                  <a:srgbClr val="005359"/>
                </a:solidFill>
                <a:latin typeface="Source Sans Pro"/>
                <a:ea typeface="Source Sans Pro"/>
                <a:cs typeface="Source Sans Pro"/>
                <a:sym typeface="Source Sans Pro"/>
              </a:rPr>
              <a:t>mendekati</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penelitian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sebelumnya</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Sebaliknya</a:t>
            </a:r>
            <a:r>
              <a:rPr lang="en-US" sz="2173" dirty="0">
                <a:solidFill>
                  <a:srgbClr val="005359"/>
                </a:solidFill>
                <a:latin typeface="Source Sans Pro"/>
                <a:ea typeface="Source Sans Pro"/>
                <a:cs typeface="Source Sans Pro"/>
                <a:sym typeface="Source Sans Pro"/>
              </a:rPr>
              <a:t>, ResNet50 (garis </a:t>
            </a:r>
            <a:r>
              <a:rPr lang="en-US" sz="2173" dirty="0" err="1">
                <a:solidFill>
                  <a:srgbClr val="005359"/>
                </a:solidFill>
                <a:latin typeface="Source Sans Pro"/>
                <a:ea typeface="Source Sans Pro"/>
                <a:cs typeface="Source Sans Pro"/>
                <a:sym typeface="Source Sans Pro"/>
              </a:rPr>
              <a:t>oranye</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cenderung</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memberikan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hasil</a:t>
            </a:r>
            <a:r>
              <a:rPr lang="en-US" sz="2173" dirty="0">
                <a:solidFill>
                  <a:srgbClr val="005359"/>
                </a:solidFill>
                <a:latin typeface="Source Sans Pro"/>
                <a:ea typeface="Source Sans Pro"/>
                <a:cs typeface="Source Sans Pro"/>
                <a:sym typeface="Source Sans Pro"/>
              </a:rPr>
              <a:t> di </a:t>
            </a:r>
            <a:r>
              <a:rPr lang="en-US" sz="2173" dirty="0" err="1">
                <a:solidFill>
                  <a:srgbClr val="005359"/>
                </a:solidFill>
                <a:latin typeface="Source Sans Pro"/>
                <a:ea typeface="Source Sans Pro"/>
                <a:cs typeface="Source Sans Pro"/>
                <a:sym typeface="Source Sans Pro"/>
              </a:rPr>
              <a:t>bawah</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acuan</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fluktuasi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signifikan</a:t>
            </a:r>
            <a:r>
              <a:rPr lang="en-US" sz="2173" dirty="0">
                <a:solidFill>
                  <a:srgbClr val="005359"/>
                </a:solidFill>
                <a:latin typeface="Source Sans Pro"/>
                <a:ea typeface="Source Sans Pro"/>
                <a:cs typeface="Source Sans Pro"/>
                <a:sym typeface="Source Sans Pro"/>
              </a:rPr>
              <a:t> yang </a:t>
            </a:r>
            <a:r>
              <a:rPr lang="en-US" sz="2173" dirty="0" err="1">
                <a:solidFill>
                  <a:srgbClr val="005359"/>
                </a:solidFill>
                <a:latin typeface="Source Sans Pro"/>
                <a:ea typeface="Source Sans Pro"/>
                <a:cs typeface="Source Sans Pro"/>
                <a:sym typeface="Source Sans Pro"/>
              </a:rPr>
              <a:t>puncaknya</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terjadi</a:t>
            </a:r>
            <a:r>
              <a:rPr lang="en-US" sz="2173" dirty="0">
                <a:solidFill>
                  <a:srgbClr val="005359"/>
                </a:solidFill>
                <a:latin typeface="Source Sans Pro"/>
                <a:ea typeface="Source Sans Pro"/>
                <a:cs typeface="Source Sans Pro"/>
                <a:sym typeface="Source Sans Pro"/>
              </a:rPr>
              <a:t>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2019 dengan </a:t>
            </a:r>
            <a:r>
              <a:rPr lang="en-US" sz="2173" dirty="0" err="1">
                <a:solidFill>
                  <a:srgbClr val="005359"/>
                </a:solidFill>
                <a:latin typeface="Source Sans Pro"/>
                <a:ea typeface="Source Sans Pro"/>
                <a:cs typeface="Source Sans Pro"/>
                <a:sym typeface="Source Sans Pro"/>
              </a:rPr>
              <a:t>selisih</a:t>
            </a:r>
            <a:r>
              <a:rPr lang="en-US" sz="2173" dirty="0">
                <a:solidFill>
                  <a:srgbClr val="005359"/>
                </a:solidFill>
                <a:latin typeface="Source Sans Pro"/>
                <a:ea typeface="Source Sans Pro"/>
                <a:cs typeface="Source Sans Pro"/>
                <a:sym typeface="Source Sans Pro"/>
              </a:rPr>
              <a:t> -8,69%. Performa VGG16 (garis </a:t>
            </a:r>
            <a:r>
              <a:rPr lang="en-US" sz="2173" dirty="0" err="1">
                <a:solidFill>
                  <a:srgbClr val="005359"/>
                </a:solidFill>
                <a:latin typeface="Source Sans Pro"/>
                <a:ea typeface="Source Sans Pro"/>
                <a:cs typeface="Source Sans Pro"/>
                <a:sym typeface="Source Sans Pro"/>
              </a:rPr>
              <a:t>abu-abu</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bahkan</a:t>
            </a:r>
            <a:r>
              <a:rPr lang="en-US" sz="2173" dirty="0">
                <a:solidFill>
                  <a:srgbClr val="005359"/>
                </a:solidFill>
                <a:latin typeface="Source Sans Pro"/>
                <a:ea typeface="Source Sans Pro"/>
                <a:cs typeface="Source Sans Pro"/>
                <a:sym typeface="Source Sans Pro"/>
              </a:rPr>
              <a:t> lebih tidak </a:t>
            </a:r>
            <a:r>
              <a:rPr lang="en-US" sz="2173" dirty="0" err="1">
                <a:solidFill>
                  <a:srgbClr val="005359"/>
                </a:solidFill>
                <a:latin typeface="Source Sans Pro"/>
                <a:ea typeface="Source Sans Pro"/>
                <a:cs typeface="Source Sans Pro"/>
                <a:sym typeface="Source Sans Pro"/>
              </a:rPr>
              <a:t>konsisten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menunjukkan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fluktuasi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terbesar</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kesalahan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negatif</a:t>
            </a:r>
            <a:r>
              <a:rPr lang="en-US" sz="2173" dirty="0">
                <a:solidFill>
                  <a:srgbClr val="005359"/>
                </a:solidFill>
                <a:latin typeface="Source Sans Pro"/>
                <a:ea typeface="Source Sans Pro"/>
                <a:cs typeface="Source Sans Pro"/>
                <a:sym typeface="Source Sans Pro"/>
              </a:rPr>
              <a:t> yang </a:t>
            </a:r>
            <a:r>
              <a:rPr lang="en-US" sz="2173" dirty="0" err="1">
                <a:solidFill>
                  <a:srgbClr val="005359"/>
                </a:solidFill>
                <a:latin typeface="Source Sans Pro"/>
                <a:ea typeface="Source Sans Pro"/>
                <a:cs typeface="Source Sans Pro"/>
                <a:sym typeface="Source Sans Pro"/>
              </a:rPr>
              <a:t>signifikan</a:t>
            </a:r>
            <a:r>
              <a:rPr lang="en-US" sz="2173" dirty="0">
                <a:solidFill>
                  <a:srgbClr val="005359"/>
                </a:solidFill>
                <a:latin typeface="Source Sans Pro"/>
                <a:ea typeface="Source Sans Pro"/>
                <a:cs typeface="Source Sans Pro"/>
                <a:sym typeface="Source Sans Pro"/>
              </a:rPr>
              <a:t> pada </a:t>
            </a:r>
            <a:r>
              <a:rPr lang="en-US" sz="2173" dirty="0" err="1">
                <a:solidFill>
                  <a:srgbClr val="005359"/>
                </a:solidFill>
                <a:latin typeface="Source Sans Pro"/>
                <a:ea typeface="Source Sans Pro"/>
                <a:cs typeface="Source Sans Pro"/>
                <a:sym typeface="Source Sans Pro"/>
              </a:rPr>
              <a:t>tahun-tahun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awal</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seperti</a:t>
            </a:r>
            <a:r>
              <a:rPr lang="en-US" sz="2173" dirty="0">
                <a:solidFill>
                  <a:srgbClr val="005359"/>
                </a:solidFill>
                <a:latin typeface="Source Sans Pro"/>
                <a:ea typeface="Source Sans Pro"/>
                <a:cs typeface="Source Sans Pro"/>
                <a:sym typeface="Source Sans Pro"/>
              </a:rPr>
              <a:t> -10,84%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2017. </a:t>
            </a:r>
            <a:r>
              <a:rPr lang="en-US" sz="2173" b="1" dirty="0">
                <a:solidFill>
                  <a:srgbClr val="005359"/>
                </a:solidFill>
                <a:latin typeface="Source Sans Pro Bold"/>
                <a:ea typeface="Source Sans Pro Bold"/>
                <a:cs typeface="Source Sans Pro Bold"/>
                <a:sym typeface="Source Sans Pro Bold"/>
              </a:rPr>
              <a:t>Dengan </a:t>
            </a:r>
            <a:r>
              <a:rPr lang="en-US" sz="2173" b="1" dirty="0" err="1">
                <a:solidFill>
                  <a:srgbClr val="005359"/>
                </a:solidFill>
                <a:latin typeface="Source Sans Pro Bold"/>
                <a:ea typeface="Source Sans Pro Bold"/>
                <a:cs typeface="Source Sans Pro Bold"/>
                <a:sym typeface="Source Sans Pro Bold"/>
              </a:rPr>
              <a:t>demikian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dapat</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disimpulkan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bahwa</a:t>
            </a:r>
            <a:r>
              <a:rPr lang="en-US" sz="2173" b="1" dirty="0">
                <a:solidFill>
                  <a:srgbClr val="005359"/>
                </a:solidFill>
                <a:latin typeface="Source Sans Pro Bold"/>
                <a:ea typeface="Source Sans Pro Bold"/>
                <a:cs typeface="Source Sans Pro Bold"/>
                <a:sym typeface="Source Sans Pro Bold"/>
              </a:rPr>
              <a:t> DenseNet201 </a:t>
            </a:r>
            <a:r>
              <a:rPr lang="en-US" sz="2173" b="1" dirty="0" err="1">
                <a:solidFill>
                  <a:srgbClr val="005359"/>
                </a:solidFill>
                <a:latin typeface="Source Sans Pro Bold"/>
                <a:ea typeface="Source Sans Pro Bold"/>
                <a:cs typeface="Source Sans Pro Bold"/>
                <a:sym typeface="Source Sans Pro Bold"/>
              </a:rPr>
              <a:t>terbukti</a:t>
            </a:r>
            <a:r>
              <a:rPr lang="en-US" sz="2173" b="1" dirty="0">
                <a:solidFill>
                  <a:srgbClr val="005359"/>
                </a:solidFill>
                <a:latin typeface="Source Sans Pro Bold"/>
                <a:ea typeface="Source Sans Pro Bold"/>
                <a:cs typeface="Source Sans Pro Bold"/>
                <a:sym typeface="Source Sans Pro Bold"/>
              </a:rPr>
              <a:t> menjadi model yang paling </a:t>
            </a:r>
            <a:r>
              <a:rPr lang="en-US" sz="2173" b="1" dirty="0" err="1">
                <a:solidFill>
                  <a:srgbClr val="005359"/>
                </a:solidFill>
                <a:latin typeface="Source Sans Pro Bold"/>
                <a:ea typeface="Source Sans Pro Bold"/>
                <a:cs typeface="Source Sans Pro Bold"/>
                <a:sym typeface="Source Sans Pro Bold"/>
              </a:rPr>
              <a:t>andal</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dalam</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memprediksi</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luas</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hutan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sementara</a:t>
            </a:r>
            <a:r>
              <a:rPr lang="en-US" sz="2173" b="1" dirty="0">
                <a:solidFill>
                  <a:srgbClr val="005359"/>
                </a:solidFill>
                <a:latin typeface="Source Sans Pro Bold"/>
                <a:ea typeface="Source Sans Pro Bold"/>
                <a:cs typeface="Source Sans Pro Bold"/>
                <a:sym typeface="Source Sans Pro Bold"/>
              </a:rPr>
              <a:t> ResNet50 dan VGG16 </a:t>
            </a:r>
            <a:r>
              <a:rPr lang="en-US" sz="2173" b="1" dirty="0" err="1">
                <a:solidFill>
                  <a:srgbClr val="005359"/>
                </a:solidFill>
                <a:latin typeface="Source Sans Pro Bold"/>
                <a:ea typeface="Source Sans Pro Bold"/>
                <a:cs typeface="Source Sans Pro Bold"/>
                <a:sym typeface="Source Sans Pro Bold"/>
              </a:rPr>
              <a:t>menunjukkan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deviasi</a:t>
            </a:r>
            <a:r>
              <a:rPr lang="en-US" sz="2173" b="1" dirty="0">
                <a:solidFill>
                  <a:srgbClr val="005359"/>
                </a:solidFill>
                <a:latin typeface="Source Sans Pro Bold"/>
                <a:ea typeface="Source Sans Pro Bold"/>
                <a:cs typeface="Source Sans Pro Bold"/>
                <a:sym typeface="Source Sans Pro Bold"/>
              </a:rPr>
              <a:t> dan </a:t>
            </a:r>
            <a:r>
              <a:rPr lang="en-US" sz="2173" b="1" dirty="0" err="1">
                <a:solidFill>
                  <a:srgbClr val="005359"/>
                </a:solidFill>
                <a:latin typeface="Source Sans Pro Bold"/>
                <a:ea typeface="Source Sans Pro Bold"/>
                <a:cs typeface="Source Sans Pro Bold"/>
                <a:sym typeface="Source Sans Pro Bold"/>
              </a:rPr>
              <a:t>variabilitas</a:t>
            </a:r>
            <a:r>
              <a:rPr lang="en-US" sz="2173" b="1" dirty="0">
                <a:solidFill>
                  <a:srgbClr val="005359"/>
                </a:solidFill>
                <a:latin typeface="Source Sans Pro Bold"/>
                <a:ea typeface="Source Sans Pro Bold"/>
                <a:cs typeface="Source Sans Pro Bold"/>
                <a:sym typeface="Source Sans Pro Bold"/>
              </a:rPr>
              <a:t> yang </a:t>
            </a:r>
            <a:r>
              <a:rPr lang="en-US" sz="2173" b="1" dirty="0" err="1">
                <a:solidFill>
                  <a:srgbClr val="005359"/>
                </a:solidFill>
                <a:latin typeface="Source Sans Pro Bold"/>
                <a:ea typeface="Source Sans Pro Bold"/>
                <a:cs typeface="Source Sans Pro Bold"/>
                <a:sym typeface="Source Sans Pro Bold"/>
              </a:rPr>
              <a:t>jauh</a:t>
            </a:r>
            <a:r>
              <a:rPr lang="en-US" sz="2173" b="1" dirty="0">
                <a:solidFill>
                  <a:srgbClr val="005359"/>
                </a:solidFill>
                <a:latin typeface="Source Sans Pro Bold"/>
                <a:ea typeface="Source Sans Pro Bold"/>
                <a:cs typeface="Source Sans Pro Bold"/>
                <a:sym typeface="Source Sans Pro Bold"/>
              </a:rPr>
              <a:t> lebih </a:t>
            </a:r>
            <a:r>
              <a:rPr lang="en-US" sz="2173" b="1" dirty="0" err="1">
                <a:solidFill>
                  <a:srgbClr val="005359"/>
                </a:solidFill>
                <a:latin typeface="Source Sans Pro Bold"/>
                <a:ea typeface="Source Sans Pro Bold"/>
                <a:cs typeface="Source Sans Pro Bold"/>
                <a:sym typeface="Source Sans Pro Bold"/>
              </a:rPr>
              <a:t>besar</a:t>
            </a:r>
            <a:r>
              <a:rPr lang="en-US" sz="2173" b="1" dirty="0">
                <a:solidFill>
                  <a:srgbClr val="005359"/>
                </a:solidFill>
                <a:latin typeface="Source Sans Pro Bold"/>
                <a:ea typeface="Source Sans Pro Bold"/>
                <a:cs typeface="Source Sans Pro Bold"/>
                <a:sym typeface="Source Sans Pro Bold"/>
              </a:rPr>
              <a:t>.</a:t>
            </a:r>
          </a:p>
        </p:txBody>
      </p:sp>
      <p:sp>
        <p:nvSpPr>
          <p:cNvPr id="6" name="TextBox 6"/>
          <p:cNvSpPr txBox="1"/>
          <p:nvPr/>
        </p:nvSpPr>
        <p:spPr>
          <a:xfrm>
            <a:off x="2311678" y="431165"/>
            <a:ext cx="13664645" cy="1185545"/>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LUAS HUTAN MENGGUNAKAN</a:t>
            </a:r>
          </a:p>
          <a:p>
            <a:pPr algn="ctr">
              <a:lnSpc>
                <a:spcPts val="4750"/>
              </a:lnSpc>
            </a:pPr>
            <a:r>
              <a:rPr lang="en-US" sz="3800">
                <a:solidFill>
                  <a:srgbClr val="005359"/>
                </a:solidFill>
                <a:latin typeface="League Spartan"/>
                <a:ea typeface="League Spartan"/>
                <a:cs typeface="League Spartan"/>
                <a:sym typeface="League Spartan"/>
              </a:rPr>
              <a:t>DATA PENELITIAN SEBELUMNYA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a:off x="8336951" y="2191288"/>
            <a:ext cx="9496346" cy="4570116"/>
          </a:xfrm>
          <a:custGeom>
            <a:avLst/>
            <a:gdLst/>
            <a:ahLst/>
            <a:cxnLst/>
            <a:rect l="l" t="t" r="r" b="b"/>
            <a:pathLst>
              <a:path w="9496346" h="4570116">
                <a:moveTo>
                  <a:pt x="0" y="0"/>
                </a:moveTo>
                <a:lnTo>
                  <a:pt x="9496345" y="0"/>
                </a:lnTo>
                <a:lnTo>
                  <a:pt x="9496345" y="4570116"/>
                </a:lnTo>
                <a:lnTo>
                  <a:pt x="0" y="4570116"/>
                </a:lnTo>
                <a:lnTo>
                  <a:pt x="0" y="0"/>
                </a:lnTo>
                <a:close/>
              </a:path>
            </a:pathLst>
          </a:custGeom>
          <a:blipFill>
            <a:blip r:embed="rId3"/>
            <a:stretch>
              <a:fillRect/>
            </a:stretch>
          </a:blipFill>
        </p:spPr>
      </p:sp>
      <p:sp>
        <p:nvSpPr>
          <p:cNvPr id="4" name="Freeform 4"/>
          <p:cNvSpPr/>
          <p:nvPr/>
        </p:nvSpPr>
        <p:spPr>
          <a:xfrm>
            <a:off x="199794" y="2635711"/>
            <a:ext cx="7957377" cy="3681269"/>
          </a:xfrm>
          <a:custGeom>
            <a:avLst/>
            <a:gdLst/>
            <a:ahLst/>
            <a:cxnLst/>
            <a:rect l="l" t="t" r="r" b="b"/>
            <a:pathLst>
              <a:path w="7957377" h="3681269">
                <a:moveTo>
                  <a:pt x="0" y="0"/>
                </a:moveTo>
                <a:lnTo>
                  <a:pt x="7957377" y="0"/>
                </a:lnTo>
                <a:lnTo>
                  <a:pt x="7957377" y="3681269"/>
                </a:lnTo>
                <a:lnTo>
                  <a:pt x="0" y="3681269"/>
                </a:lnTo>
                <a:lnTo>
                  <a:pt x="0" y="0"/>
                </a:lnTo>
                <a:close/>
              </a:path>
            </a:pathLst>
          </a:custGeom>
          <a:blipFill>
            <a:blip r:embed="rId4"/>
            <a:stretch>
              <a:fillRect/>
            </a:stretch>
          </a:blipFill>
        </p:spPr>
      </p:sp>
      <p:sp>
        <p:nvSpPr>
          <p:cNvPr id="5" name="TextBox 5"/>
          <p:cNvSpPr txBox="1"/>
          <p:nvPr/>
        </p:nvSpPr>
        <p:spPr>
          <a:xfrm>
            <a:off x="2311678" y="431165"/>
            <a:ext cx="13664645" cy="1185545"/>
          </a:xfrm>
          <a:prstGeom prst="rect">
            <a:avLst/>
          </a:prstGeom>
        </p:spPr>
        <p:txBody>
          <a:bodyPr lIns="0" tIns="0" rIns="0" bIns="0" rtlCol="0" anchor="t">
            <a:spAutoFit/>
          </a:bodyPr>
          <a:lstStyle/>
          <a:p>
            <a:pPr algn="ctr">
              <a:lnSpc>
                <a:spcPts val="4750"/>
              </a:lnSpc>
            </a:pPr>
            <a:r>
              <a:rPr lang="en-US" sz="3800">
                <a:solidFill>
                  <a:srgbClr val="005359"/>
                </a:solidFill>
                <a:latin typeface="League Spartan"/>
                <a:ea typeface="League Spartan"/>
                <a:cs typeface="League Spartan"/>
                <a:sym typeface="League Spartan"/>
              </a:rPr>
              <a:t>LUAS HUTAN MENGGUNAKAN</a:t>
            </a:r>
          </a:p>
          <a:p>
            <a:pPr algn="ctr">
              <a:lnSpc>
                <a:spcPts val="4750"/>
              </a:lnSpc>
            </a:pPr>
            <a:r>
              <a:rPr lang="en-US" sz="3800">
                <a:solidFill>
                  <a:srgbClr val="005359"/>
                </a:solidFill>
                <a:latin typeface="League Spartan"/>
                <a:ea typeface="League Spartan"/>
                <a:cs typeface="League Spartan"/>
                <a:sym typeface="League Spartan"/>
              </a:rPr>
              <a:t>DATA PENELITIAN SEBELUMNYA DITINGKATKAN</a:t>
            </a:r>
          </a:p>
        </p:txBody>
      </p:sp>
      <p:sp>
        <p:nvSpPr>
          <p:cNvPr id="6" name="TextBox 6"/>
          <p:cNvSpPr txBox="1"/>
          <p:nvPr/>
        </p:nvSpPr>
        <p:spPr>
          <a:xfrm>
            <a:off x="588553" y="6863277"/>
            <a:ext cx="17047131" cy="2669449"/>
          </a:xfrm>
          <a:prstGeom prst="rect">
            <a:avLst/>
          </a:prstGeom>
        </p:spPr>
        <p:txBody>
          <a:bodyPr lIns="0" tIns="0" rIns="0" bIns="0" rtlCol="0" anchor="t">
            <a:spAutoFit/>
          </a:bodyPr>
          <a:lstStyle/>
          <a:p>
            <a:pPr algn="just">
              <a:lnSpc>
                <a:spcPts val="3042"/>
              </a:lnSpc>
            </a:pPr>
            <a:r>
              <a:rPr lang="en-US" sz="2173" dirty="0">
                <a:solidFill>
                  <a:srgbClr val="005359"/>
                </a:solidFill>
                <a:latin typeface="Source Sans Pro"/>
                <a:ea typeface="Source Sans Pro"/>
                <a:cs typeface="Source Sans Pro"/>
                <a:sym typeface="Source Sans Pro"/>
              </a:rPr>
              <a:t>DenseNet201 (garis </a:t>
            </a:r>
            <a:r>
              <a:rPr lang="en-US" sz="2173" dirty="0" err="1">
                <a:solidFill>
                  <a:srgbClr val="005359"/>
                </a:solidFill>
                <a:latin typeface="Source Sans Pro"/>
                <a:ea typeface="Source Sans Pro"/>
                <a:cs typeface="Source Sans Pro"/>
                <a:sym typeface="Source Sans Pro"/>
              </a:rPr>
              <a:t>biru</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terbukti</a:t>
            </a:r>
            <a:r>
              <a:rPr lang="en-US" sz="2173" dirty="0">
                <a:solidFill>
                  <a:srgbClr val="005359"/>
                </a:solidFill>
                <a:latin typeface="Source Sans Pro"/>
                <a:ea typeface="Source Sans Pro"/>
                <a:cs typeface="Source Sans Pro"/>
                <a:sym typeface="Source Sans Pro"/>
              </a:rPr>
              <a:t> menjadi model yang paling </a:t>
            </a:r>
            <a:r>
              <a:rPr lang="en-US" sz="2173" dirty="0" err="1">
                <a:solidFill>
                  <a:srgbClr val="005359"/>
                </a:solidFill>
                <a:latin typeface="Source Sans Pro"/>
                <a:ea typeface="Source Sans Pro"/>
                <a:cs typeface="Source Sans Pro"/>
                <a:sym typeface="Source Sans Pro"/>
              </a:rPr>
              <a:t>unggul</a:t>
            </a:r>
            <a:r>
              <a:rPr lang="en-US" sz="2173" dirty="0">
                <a:solidFill>
                  <a:srgbClr val="005359"/>
                </a:solidFill>
                <a:latin typeface="Source Sans Pro"/>
                <a:ea typeface="Source Sans Pro"/>
                <a:cs typeface="Source Sans Pro"/>
                <a:sym typeface="Source Sans Pro"/>
              </a:rPr>
              <a:t> dan </a:t>
            </a:r>
            <a:r>
              <a:rPr lang="en-US" sz="2173" dirty="0" err="1">
                <a:solidFill>
                  <a:srgbClr val="005359"/>
                </a:solidFill>
                <a:latin typeface="Source Sans Pro"/>
                <a:ea typeface="Source Sans Pro"/>
                <a:cs typeface="Source Sans Pro"/>
                <a:sym typeface="Source Sans Pro"/>
              </a:rPr>
              <a:t>stabil</a:t>
            </a:r>
            <a:r>
              <a:rPr lang="en-US" sz="2173" dirty="0">
                <a:solidFill>
                  <a:srgbClr val="005359"/>
                </a:solidFill>
                <a:latin typeface="Source Sans Pro"/>
                <a:ea typeface="Source Sans Pro"/>
                <a:cs typeface="Source Sans Pro"/>
                <a:sym typeface="Source Sans Pro"/>
              </a:rPr>
              <a:t>. Model ini </a:t>
            </a:r>
            <a:r>
              <a:rPr lang="en-US" sz="2173" dirty="0" err="1">
                <a:solidFill>
                  <a:srgbClr val="005359"/>
                </a:solidFill>
                <a:latin typeface="Source Sans Pro"/>
                <a:ea typeface="Source Sans Pro"/>
                <a:cs typeface="Source Sans Pro"/>
                <a:sym typeface="Source Sans Pro"/>
              </a:rPr>
              <a:t>menunjukkan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hasil</a:t>
            </a:r>
            <a:r>
              <a:rPr lang="en-US" sz="2173" dirty="0">
                <a:solidFill>
                  <a:srgbClr val="005359"/>
                </a:solidFill>
                <a:latin typeface="Source Sans Pro"/>
                <a:ea typeface="Source Sans Pro"/>
                <a:cs typeface="Source Sans Pro"/>
                <a:sym typeface="Source Sans Pro"/>
              </a:rPr>
              <a:t> paling </a:t>
            </a:r>
            <a:r>
              <a:rPr lang="en-US" sz="2173" dirty="0" err="1">
                <a:solidFill>
                  <a:srgbClr val="005359"/>
                </a:solidFill>
                <a:latin typeface="Source Sans Pro"/>
                <a:ea typeface="Source Sans Pro"/>
                <a:cs typeface="Source Sans Pro"/>
                <a:sym typeface="Source Sans Pro"/>
              </a:rPr>
              <a:t>akurat</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perbedaan</a:t>
            </a:r>
            <a:r>
              <a:rPr lang="en-US" sz="2173" dirty="0">
                <a:solidFill>
                  <a:srgbClr val="005359"/>
                </a:solidFill>
                <a:latin typeface="Source Sans Pro"/>
                <a:ea typeface="Source Sans Pro"/>
                <a:cs typeface="Source Sans Pro"/>
                <a:sym typeface="Source Sans Pro"/>
              </a:rPr>
              <a:t> yang sangat </a:t>
            </a:r>
            <a:r>
              <a:rPr lang="en-US" sz="2173" dirty="0" err="1">
                <a:solidFill>
                  <a:srgbClr val="005359"/>
                </a:solidFill>
                <a:latin typeface="Source Sans Pro"/>
                <a:ea typeface="Source Sans Pro"/>
                <a:cs typeface="Source Sans Pro"/>
                <a:sym typeface="Source Sans Pro"/>
              </a:rPr>
              <a:t>kecil</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terhadap</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acuan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seperti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hanya</a:t>
            </a:r>
            <a:r>
              <a:rPr lang="en-US" sz="2173" dirty="0">
                <a:solidFill>
                  <a:srgbClr val="005359"/>
                </a:solidFill>
                <a:latin typeface="Source Sans Pro"/>
                <a:ea typeface="Source Sans Pro"/>
                <a:cs typeface="Source Sans Pro"/>
                <a:sym typeface="Source Sans Pro"/>
              </a:rPr>
              <a:t> 0,33%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2017, dan </a:t>
            </a:r>
            <a:r>
              <a:rPr lang="en-US" sz="2173" dirty="0" err="1">
                <a:solidFill>
                  <a:srgbClr val="005359"/>
                </a:solidFill>
                <a:latin typeface="Source Sans Pro"/>
                <a:ea typeface="Source Sans Pro"/>
                <a:cs typeface="Source Sans Pro"/>
                <a:sym typeface="Source Sans Pro"/>
              </a:rPr>
              <a:t>tren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grafiknya</a:t>
            </a:r>
            <a:r>
              <a:rPr lang="en-US" sz="2173" dirty="0">
                <a:solidFill>
                  <a:srgbClr val="005359"/>
                </a:solidFill>
                <a:latin typeface="Source Sans Pro"/>
                <a:ea typeface="Source Sans Pro"/>
                <a:cs typeface="Source Sans Pro"/>
                <a:sym typeface="Source Sans Pro"/>
              </a:rPr>
              <a:t> paling </a:t>
            </a:r>
            <a:r>
              <a:rPr lang="en-US" sz="2173" dirty="0" err="1">
                <a:solidFill>
                  <a:srgbClr val="005359"/>
                </a:solidFill>
                <a:latin typeface="Source Sans Pro"/>
                <a:ea typeface="Source Sans Pro"/>
                <a:cs typeface="Source Sans Pro"/>
                <a:sym typeface="Source Sans Pro"/>
              </a:rPr>
              <a:t>mendekati</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penelitian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sebelumnya</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Sebaliknya</a:t>
            </a:r>
            <a:r>
              <a:rPr lang="en-US" sz="2173" dirty="0">
                <a:solidFill>
                  <a:srgbClr val="005359"/>
                </a:solidFill>
                <a:latin typeface="Source Sans Pro"/>
                <a:ea typeface="Source Sans Pro"/>
                <a:cs typeface="Source Sans Pro"/>
                <a:sym typeface="Source Sans Pro"/>
              </a:rPr>
              <a:t>, ResNet50 (garis </a:t>
            </a:r>
            <a:r>
              <a:rPr lang="en-US" sz="2173" dirty="0" err="1">
                <a:solidFill>
                  <a:srgbClr val="005359"/>
                </a:solidFill>
                <a:latin typeface="Source Sans Pro"/>
                <a:ea typeface="Source Sans Pro"/>
                <a:cs typeface="Source Sans Pro"/>
                <a:sym typeface="Source Sans Pro"/>
              </a:rPr>
              <a:t>oranye</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cenderung</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memberikan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hasil</a:t>
            </a:r>
            <a:r>
              <a:rPr lang="en-US" sz="2173" dirty="0">
                <a:solidFill>
                  <a:srgbClr val="005359"/>
                </a:solidFill>
                <a:latin typeface="Source Sans Pro"/>
                <a:ea typeface="Source Sans Pro"/>
                <a:cs typeface="Source Sans Pro"/>
                <a:sym typeface="Source Sans Pro"/>
              </a:rPr>
              <a:t> di </a:t>
            </a:r>
            <a:r>
              <a:rPr lang="en-US" sz="2173" dirty="0" err="1">
                <a:solidFill>
                  <a:srgbClr val="005359"/>
                </a:solidFill>
                <a:latin typeface="Source Sans Pro"/>
                <a:ea typeface="Source Sans Pro"/>
                <a:cs typeface="Source Sans Pro"/>
                <a:sym typeface="Source Sans Pro"/>
              </a:rPr>
              <a:t>bawah</a:t>
            </a:r>
            <a:r>
              <a:rPr lang="en-US" sz="2173" dirty="0">
                <a:solidFill>
                  <a:srgbClr val="005359"/>
                </a:solidFill>
                <a:latin typeface="Source Sans Pro"/>
                <a:ea typeface="Source Sans Pro"/>
                <a:cs typeface="Source Sans Pro"/>
                <a:sym typeface="Source Sans Pro"/>
              </a:rPr>
              <a:t> data </a:t>
            </a:r>
            <a:r>
              <a:rPr lang="en-US" sz="2173" dirty="0" err="1">
                <a:solidFill>
                  <a:srgbClr val="005359"/>
                </a:solidFill>
                <a:latin typeface="Source Sans Pro"/>
                <a:ea typeface="Source Sans Pro"/>
                <a:cs typeface="Source Sans Pro"/>
                <a:sym typeface="Source Sans Pro"/>
              </a:rPr>
              <a:t>acuan</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fluktuasi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signifikan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puncaknya</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terjadi</a:t>
            </a:r>
            <a:r>
              <a:rPr lang="en-US" sz="2173" dirty="0">
                <a:solidFill>
                  <a:srgbClr val="005359"/>
                </a:solidFill>
                <a:latin typeface="Source Sans Pro"/>
                <a:ea typeface="Source Sans Pro"/>
                <a:cs typeface="Source Sans Pro"/>
                <a:sym typeface="Source Sans Pro"/>
              </a:rPr>
              <a:t>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2019 dengan </a:t>
            </a:r>
            <a:r>
              <a:rPr lang="en-US" sz="2173" dirty="0" err="1">
                <a:solidFill>
                  <a:srgbClr val="005359"/>
                </a:solidFill>
                <a:latin typeface="Source Sans Pro"/>
                <a:ea typeface="Source Sans Pro"/>
                <a:cs typeface="Source Sans Pro"/>
                <a:sym typeface="Source Sans Pro"/>
              </a:rPr>
              <a:t>selisih</a:t>
            </a:r>
            <a:r>
              <a:rPr lang="en-US" sz="2173" dirty="0">
                <a:solidFill>
                  <a:srgbClr val="005359"/>
                </a:solidFill>
                <a:latin typeface="Source Sans Pro"/>
                <a:ea typeface="Source Sans Pro"/>
                <a:cs typeface="Source Sans Pro"/>
                <a:sym typeface="Source Sans Pro"/>
              </a:rPr>
              <a:t> -6,08%. Performa VGG16 (garis </a:t>
            </a:r>
            <a:r>
              <a:rPr lang="en-US" sz="2173" dirty="0" err="1">
                <a:solidFill>
                  <a:srgbClr val="005359"/>
                </a:solidFill>
                <a:latin typeface="Source Sans Pro"/>
                <a:ea typeface="Source Sans Pro"/>
                <a:cs typeface="Source Sans Pro"/>
                <a:sym typeface="Source Sans Pro"/>
              </a:rPr>
              <a:t>abu-abu</a:t>
            </a:r>
            <a:r>
              <a:rPr lang="en-US" sz="2173" dirty="0">
                <a:solidFill>
                  <a:srgbClr val="005359"/>
                </a:solidFill>
                <a:latin typeface="Source Sans Pro"/>
                <a:ea typeface="Source Sans Pro"/>
                <a:cs typeface="Source Sans Pro"/>
                <a:sym typeface="Source Sans Pro"/>
              </a:rPr>
              <a:t>) lebih tidak </a:t>
            </a:r>
            <a:r>
              <a:rPr lang="en-US" sz="2173" dirty="0" err="1">
                <a:solidFill>
                  <a:srgbClr val="005359"/>
                </a:solidFill>
                <a:latin typeface="Source Sans Pro"/>
                <a:ea typeface="Source Sans Pro"/>
                <a:cs typeface="Source Sans Pro"/>
                <a:sym typeface="Source Sans Pro"/>
              </a:rPr>
              <a:t>konsisten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menunjukkan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fluktuasi</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terbesar</a:t>
            </a:r>
            <a:r>
              <a:rPr lang="en-US" sz="2173" dirty="0">
                <a:solidFill>
                  <a:srgbClr val="005359"/>
                </a:solidFill>
                <a:latin typeface="Source Sans Pro"/>
                <a:ea typeface="Source Sans Pro"/>
                <a:cs typeface="Source Sans Pro"/>
                <a:sym typeface="Source Sans Pro"/>
              </a:rPr>
              <a:t> dengan </a:t>
            </a:r>
            <a:r>
              <a:rPr lang="en-US" sz="2173" dirty="0" err="1">
                <a:solidFill>
                  <a:srgbClr val="005359"/>
                </a:solidFill>
                <a:latin typeface="Source Sans Pro"/>
                <a:ea typeface="Source Sans Pro"/>
                <a:cs typeface="Source Sans Pro"/>
                <a:sym typeface="Source Sans Pro"/>
              </a:rPr>
              <a:t>kesalahan</a:t>
            </a:r>
            <a:r>
              <a:rPr lang="en-US" sz="2173" dirty="0">
                <a:solidFill>
                  <a:srgbClr val="005359"/>
                </a:solidFill>
                <a:latin typeface="Source Sans Pro"/>
                <a:ea typeface="Source Sans Pro"/>
                <a:cs typeface="Source Sans Pro"/>
                <a:sym typeface="Source Sans Pro"/>
              </a:rPr>
              <a:t> </a:t>
            </a:r>
            <a:r>
              <a:rPr lang="en-US" sz="2173" dirty="0" err="1">
                <a:solidFill>
                  <a:srgbClr val="005359"/>
                </a:solidFill>
                <a:latin typeface="Source Sans Pro"/>
                <a:ea typeface="Source Sans Pro"/>
                <a:cs typeface="Source Sans Pro"/>
                <a:sym typeface="Source Sans Pro"/>
              </a:rPr>
              <a:t>negatif</a:t>
            </a:r>
            <a:r>
              <a:rPr lang="en-US" sz="2173" dirty="0">
                <a:solidFill>
                  <a:srgbClr val="005359"/>
                </a:solidFill>
                <a:latin typeface="Source Sans Pro"/>
                <a:ea typeface="Source Sans Pro"/>
                <a:cs typeface="Source Sans Pro"/>
                <a:sym typeface="Source Sans Pro"/>
              </a:rPr>
              <a:t> yang </a:t>
            </a:r>
            <a:r>
              <a:rPr lang="en-US" sz="2173" dirty="0" err="1">
                <a:solidFill>
                  <a:srgbClr val="005359"/>
                </a:solidFill>
                <a:latin typeface="Source Sans Pro"/>
                <a:ea typeface="Source Sans Pro"/>
                <a:cs typeface="Source Sans Pro"/>
                <a:sym typeface="Source Sans Pro"/>
              </a:rPr>
              <a:t>signifikan</a:t>
            </a:r>
            <a:r>
              <a:rPr lang="en-US" sz="2173" dirty="0">
                <a:solidFill>
                  <a:srgbClr val="005359"/>
                </a:solidFill>
                <a:latin typeface="Source Sans Pro"/>
                <a:ea typeface="Source Sans Pro"/>
                <a:cs typeface="Source Sans Pro"/>
                <a:sym typeface="Source Sans Pro"/>
              </a:rPr>
              <a:t> pada </a:t>
            </a:r>
            <a:r>
              <a:rPr lang="en-US" sz="2173" dirty="0" err="1">
                <a:solidFill>
                  <a:srgbClr val="005359"/>
                </a:solidFill>
                <a:latin typeface="Source Sans Pro"/>
                <a:ea typeface="Source Sans Pro"/>
                <a:cs typeface="Source Sans Pro"/>
                <a:sym typeface="Source Sans Pro"/>
              </a:rPr>
              <a:t>tahun</a:t>
            </a:r>
            <a:r>
              <a:rPr lang="en-US" sz="2173" dirty="0">
                <a:solidFill>
                  <a:srgbClr val="005359"/>
                </a:solidFill>
                <a:latin typeface="Source Sans Pro"/>
                <a:ea typeface="Source Sans Pro"/>
                <a:cs typeface="Source Sans Pro"/>
                <a:sym typeface="Source Sans Pro"/>
              </a:rPr>
              <a:t> 2017 </a:t>
            </a:r>
            <a:r>
              <a:rPr lang="en-US" sz="2173" dirty="0" err="1">
                <a:solidFill>
                  <a:srgbClr val="005359"/>
                </a:solidFill>
                <a:latin typeface="Source Sans Pro"/>
                <a:ea typeface="Source Sans Pro"/>
                <a:cs typeface="Source Sans Pro"/>
                <a:sym typeface="Source Sans Pro"/>
              </a:rPr>
              <a:t>sebesar</a:t>
            </a:r>
            <a:r>
              <a:rPr lang="en-US" sz="2173" dirty="0">
                <a:solidFill>
                  <a:srgbClr val="005359"/>
                </a:solidFill>
                <a:latin typeface="Source Sans Pro"/>
                <a:ea typeface="Source Sans Pro"/>
                <a:cs typeface="Source Sans Pro"/>
                <a:sym typeface="Source Sans Pro"/>
              </a:rPr>
              <a:t> 1,83%, dan </a:t>
            </a:r>
            <a:r>
              <a:rPr lang="en-US" sz="2173" dirty="0" err="1">
                <a:solidFill>
                  <a:srgbClr val="005359"/>
                </a:solidFill>
                <a:latin typeface="Source Sans Pro"/>
                <a:ea typeface="Source Sans Pro"/>
                <a:cs typeface="Source Sans Pro"/>
                <a:sym typeface="Source Sans Pro"/>
              </a:rPr>
              <a:t>peningkatan</a:t>
            </a:r>
            <a:r>
              <a:rPr lang="en-US" sz="2173" dirty="0">
                <a:solidFill>
                  <a:srgbClr val="005359"/>
                </a:solidFill>
                <a:latin typeface="Source Sans Pro"/>
                <a:ea typeface="Source Sans Pro"/>
                <a:cs typeface="Source Sans Pro"/>
                <a:sym typeface="Source Sans Pro"/>
              </a:rPr>
              <a:t> 5,28% pada 2019. </a:t>
            </a:r>
            <a:r>
              <a:rPr lang="en-US" sz="2173" b="1" dirty="0">
                <a:solidFill>
                  <a:srgbClr val="005359"/>
                </a:solidFill>
                <a:latin typeface="Source Sans Pro Bold"/>
                <a:ea typeface="Source Sans Pro Bold"/>
                <a:cs typeface="Source Sans Pro Bold"/>
                <a:sym typeface="Source Sans Pro Bold"/>
              </a:rPr>
              <a:t>Dengan </a:t>
            </a:r>
            <a:r>
              <a:rPr lang="en-US" sz="2173" b="1" dirty="0" err="1">
                <a:solidFill>
                  <a:srgbClr val="005359"/>
                </a:solidFill>
                <a:latin typeface="Source Sans Pro Bold"/>
                <a:ea typeface="Source Sans Pro Bold"/>
                <a:cs typeface="Source Sans Pro Bold"/>
                <a:sym typeface="Source Sans Pro Bold"/>
              </a:rPr>
              <a:t>demikian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dapat</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disimpulkan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bahwa</a:t>
            </a:r>
            <a:r>
              <a:rPr lang="en-US" sz="2173" b="1" dirty="0">
                <a:solidFill>
                  <a:srgbClr val="005359"/>
                </a:solidFill>
                <a:latin typeface="Source Sans Pro Bold"/>
                <a:ea typeface="Source Sans Pro Bold"/>
                <a:cs typeface="Source Sans Pro Bold"/>
                <a:sym typeface="Source Sans Pro Bold"/>
              </a:rPr>
              <a:t> DenseNet201 </a:t>
            </a:r>
            <a:r>
              <a:rPr lang="en-US" sz="2173" b="1" dirty="0" err="1">
                <a:solidFill>
                  <a:srgbClr val="005359"/>
                </a:solidFill>
                <a:latin typeface="Source Sans Pro Bold"/>
                <a:ea typeface="Source Sans Pro Bold"/>
                <a:cs typeface="Source Sans Pro Bold"/>
                <a:sym typeface="Source Sans Pro Bold"/>
              </a:rPr>
              <a:t>adalah</a:t>
            </a:r>
            <a:r>
              <a:rPr lang="en-US" sz="2173" b="1" dirty="0">
                <a:solidFill>
                  <a:srgbClr val="005359"/>
                </a:solidFill>
                <a:latin typeface="Source Sans Pro Bold"/>
                <a:ea typeface="Source Sans Pro Bold"/>
                <a:cs typeface="Source Sans Pro Bold"/>
                <a:sym typeface="Source Sans Pro Bold"/>
              </a:rPr>
              <a:t> model yang paling </a:t>
            </a:r>
            <a:r>
              <a:rPr lang="en-US" sz="2173" b="1" dirty="0" err="1">
                <a:solidFill>
                  <a:srgbClr val="005359"/>
                </a:solidFill>
                <a:latin typeface="Source Sans Pro Bold"/>
                <a:ea typeface="Source Sans Pro Bold"/>
                <a:cs typeface="Source Sans Pro Bold"/>
                <a:sym typeface="Source Sans Pro Bold"/>
              </a:rPr>
              <a:t>andal</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dalam</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memprediksi</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luas</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hutan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sementara</a:t>
            </a:r>
            <a:r>
              <a:rPr lang="en-US" sz="2173" b="1" dirty="0">
                <a:solidFill>
                  <a:srgbClr val="005359"/>
                </a:solidFill>
                <a:latin typeface="Source Sans Pro Bold"/>
                <a:ea typeface="Source Sans Pro Bold"/>
                <a:cs typeface="Source Sans Pro Bold"/>
                <a:sym typeface="Source Sans Pro Bold"/>
              </a:rPr>
              <a:t> ResNet50 dan VGG16 </a:t>
            </a:r>
            <a:r>
              <a:rPr lang="en-US" sz="2173" b="1" dirty="0" err="1">
                <a:solidFill>
                  <a:srgbClr val="005359"/>
                </a:solidFill>
                <a:latin typeface="Source Sans Pro Bold"/>
                <a:ea typeface="Source Sans Pro Bold"/>
                <a:cs typeface="Source Sans Pro Bold"/>
                <a:sym typeface="Source Sans Pro Bold"/>
              </a:rPr>
              <a:t>menunjukkan</a:t>
            </a:r>
            <a:r>
              <a:rPr lang="en-US" sz="2173" b="1" dirty="0">
                <a:solidFill>
                  <a:srgbClr val="005359"/>
                </a:solidFill>
                <a:latin typeface="Source Sans Pro Bold"/>
                <a:ea typeface="Source Sans Pro Bold"/>
                <a:cs typeface="Source Sans Pro Bold"/>
                <a:sym typeface="Source Sans Pro Bold"/>
              </a:rPr>
              <a:t> </a:t>
            </a:r>
            <a:r>
              <a:rPr lang="en-US" sz="2173" b="1" dirty="0" err="1">
                <a:solidFill>
                  <a:srgbClr val="005359"/>
                </a:solidFill>
                <a:latin typeface="Source Sans Pro Bold"/>
                <a:ea typeface="Source Sans Pro Bold"/>
                <a:cs typeface="Source Sans Pro Bold"/>
                <a:sym typeface="Source Sans Pro Bold"/>
              </a:rPr>
              <a:t>deviasi</a:t>
            </a:r>
            <a:r>
              <a:rPr lang="en-US" sz="2173" b="1" dirty="0">
                <a:solidFill>
                  <a:srgbClr val="005359"/>
                </a:solidFill>
                <a:latin typeface="Source Sans Pro Bold"/>
                <a:ea typeface="Source Sans Pro Bold"/>
                <a:cs typeface="Source Sans Pro Bold"/>
                <a:sym typeface="Source Sans Pro Bold"/>
              </a:rPr>
              <a:t> dan </a:t>
            </a:r>
            <a:r>
              <a:rPr lang="en-US" sz="2173" b="1" dirty="0" err="1">
                <a:solidFill>
                  <a:srgbClr val="005359"/>
                </a:solidFill>
                <a:latin typeface="Source Sans Pro Bold"/>
                <a:ea typeface="Source Sans Pro Bold"/>
                <a:cs typeface="Source Sans Pro Bold"/>
                <a:sym typeface="Source Sans Pro Bold"/>
              </a:rPr>
              <a:t>variabilitas</a:t>
            </a:r>
            <a:r>
              <a:rPr lang="en-US" sz="2173" b="1" dirty="0">
                <a:solidFill>
                  <a:srgbClr val="005359"/>
                </a:solidFill>
                <a:latin typeface="Source Sans Pro Bold"/>
                <a:ea typeface="Source Sans Pro Bold"/>
                <a:cs typeface="Source Sans Pro Bold"/>
                <a:sym typeface="Source Sans Pro Bold"/>
              </a:rPr>
              <a:t> yang </a:t>
            </a:r>
            <a:r>
              <a:rPr lang="en-US" sz="2173" b="1" dirty="0" err="1">
                <a:solidFill>
                  <a:srgbClr val="005359"/>
                </a:solidFill>
                <a:latin typeface="Source Sans Pro Bold"/>
                <a:ea typeface="Source Sans Pro Bold"/>
                <a:cs typeface="Source Sans Pro Bold"/>
                <a:sym typeface="Source Sans Pro Bold"/>
              </a:rPr>
              <a:t>jauh</a:t>
            </a:r>
            <a:r>
              <a:rPr lang="en-US" sz="2173" b="1" dirty="0">
                <a:solidFill>
                  <a:srgbClr val="005359"/>
                </a:solidFill>
                <a:latin typeface="Source Sans Pro Bold"/>
                <a:ea typeface="Source Sans Pro Bold"/>
                <a:cs typeface="Source Sans Pro Bold"/>
                <a:sym typeface="Source Sans Pro Bold"/>
              </a:rPr>
              <a:t> lebih </a:t>
            </a:r>
            <a:r>
              <a:rPr lang="en-US" sz="2173" b="1" dirty="0" err="1">
                <a:solidFill>
                  <a:srgbClr val="005359"/>
                </a:solidFill>
                <a:latin typeface="Source Sans Pro Bold"/>
                <a:ea typeface="Source Sans Pro Bold"/>
                <a:cs typeface="Source Sans Pro Bold"/>
                <a:sym typeface="Source Sans Pro Bold"/>
              </a:rPr>
              <a:t>besar</a:t>
            </a:r>
            <a:r>
              <a:rPr lang="en-US" sz="2173" b="1" dirty="0">
                <a:solidFill>
                  <a:srgbClr val="005359"/>
                </a:solidFill>
                <a:latin typeface="Source Sans Pro Bold"/>
                <a:ea typeface="Source Sans Pro Bold"/>
                <a:cs typeface="Source Sans Pro Bold"/>
                <a:sym typeface="Source Sans Pro Bold"/>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flipV="1">
            <a:off x="13924757" y="0"/>
            <a:ext cx="4363243" cy="5633626"/>
          </a:xfrm>
          <a:custGeom>
            <a:avLst/>
            <a:gdLst/>
            <a:ahLst/>
            <a:cxnLst/>
            <a:rect l="l" t="t" r="r" b="b"/>
            <a:pathLst>
              <a:path w="4363243" h="5633626">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03517" y="3546473"/>
            <a:ext cx="10880967" cy="3146429"/>
          </a:xfrm>
          <a:prstGeom prst="rect">
            <a:avLst/>
          </a:prstGeom>
        </p:spPr>
        <p:txBody>
          <a:bodyPr lIns="0" tIns="0" rIns="0" bIns="0" rtlCol="0" anchor="t">
            <a:spAutoFit/>
          </a:bodyPr>
          <a:lstStyle/>
          <a:p>
            <a:pPr algn="ctr">
              <a:lnSpc>
                <a:spcPts val="12499"/>
              </a:lnSpc>
            </a:pPr>
            <a:r>
              <a:rPr lang="en-US" sz="9999">
                <a:solidFill>
                  <a:srgbClr val="16BEC7"/>
                </a:solidFill>
                <a:latin typeface="League Spartan"/>
                <a:ea typeface="League Spartan"/>
                <a:cs typeface="League Spartan"/>
                <a:sym typeface="League Spartan"/>
              </a:rPr>
              <a:t>KESIMPULAN DAN SARAN</a:t>
            </a:r>
          </a:p>
        </p:txBody>
      </p:sp>
      <p:sp>
        <p:nvSpPr>
          <p:cNvPr id="5" name="Freeform 5"/>
          <p:cNvSpPr/>
          <p:nvPr/>
        </p:nvSpPr>
        <p:spPr>
          <a:xfrm flipH="1">
            <a:off x="0" y="7385165"/>
            <a:ext cx="2247471" cy="2901835"/>
          </a:xfrm>
          <a:custGeom>
            <a:avLst/>
            <a:gdLst/>
            <a:ahLst/>
            <a:cxnLst/>
            <a:rect l="l" t="t" r="r" b="b"/>
            <a:pathLst>
              <a:path w="2247471" h="2901835">
                <a:moveTo>
                  <a:pt x="2247471" y="0"/>
                </a:moveTo>
                <a:lnTo>
                  <a:pt x="0" y="0"/>
                </a:lnTo>
                <a:lnTo>
                  <a:pt x="0" y="2901835"/>
                </a:lnTo>
                <a:lnTo>
                  <a:pt x="2247471" y="2901835"/>
                </a:lnTo>
                <a:lnTo>
                  <a:pt x="2247471"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205452" cy="1029996"/>
            <a:chOff x="0" y="0"/>
            <a:chExt cx="1634358" cy="271275"/>
          </a:xfrm>
        </p:grpSpPr>
        <p:sp>
          <p:nvSpPr>
            <p:cNvPr id="4" name="Freeform 4"/>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9296966" y="3443035"/>
            <a:ext cx="8581824" cy="1584822"/>
          </a:xfrm>
          <a:custGeom>
            <a:avLst/>
            <a:gdLst/>
            <a:ahLst/>
            <a:cxnLst/>
            <a:rect l="l" t="t" r="r" b="b"/>
            <a:pathLst>
              <a:path w="8581824" h="1584822">
                <a:moveTo>
                  <a:pt x="0" y="0"/>
                </a:moveTo>
                <a:lnTo>
                  <a:pt x="8581824" y="0"/>
                </a:lnTo>
                <a:lnTo>
                  <a:pt x="8581824" y="1584821"/>
                </a:lnTo>
                <a:lnTo>
                  <a:pt x="0" y="1584821"/>
                </a:lnTo>
                <a:lnTo>
                  <a:pt x="0" y="0"/>
                </a:lnTo>
                <a:close/>
              </a:path>
            </a:pathLst>
          </a:custGeom>
          <a:blipFill>
            <a:blip r:embed="rId3"/>
            <a:stretch>
              <a:fillRect t="-5842" b="-5842"/>
            </a:stretch>
          </a:blipFill>
        </p:spPr>
      </p:sp>
      <p:sp>
        <p:nvSpPr>
          <p:cNvPr id="7" name="Freeform 7"/>
          <p:cNvSpPr/>
          <p:nvPr/>
        </p:nvSpPr>
        <p:spPr>
          <a:xfrm>
            <a:off x="9296966" y="1954626"/>
            <a:ext cx="8581824" cy="1077884"/>
          </a:xfrm>
          <a:custGeom>
            <a:avLst/>
            <a:gdLst/>
            <a:ahLst/>
            <a:cxnLst/>
            <a:rect l="l" t="t" r="r" b="b"/>
            <a:pathLst>
              <a:path w="8581824" h="1077884">
                <a:moveTo>
                  <a:pt x="0" y="0"/>
                </a:moveTo>
                <a:lnTo>
                  <a:pt x="8581824" y="0"/>
                </a:lnTo>
                <a:lnTo>
                  <a:pt x="8581824" y="1077884"/>
                </a:lnTo>
                <a:lnTo>
                  <a:pt x="0" y="1077884"/>
                </a:lnTo>
                <a:lnTo>
                  <a:pt x="0" y="0"/>
                </a:lnTo>
                <a:close/>
              </a:path>
            </a:pathLst>
          </a:custGeom>
          <a:blipFill>
            <a:blip r:embed="rId4"/>
            <a:stretch>
              <a:fillRect t="-10708" b="-10708"/>
            </a:stretch>
          </a:blipFill>
        </p:spPr>
      </p:sp>
      <p:sp>
        <p:nvSpPr>
          <p:cNvPr id="8" name="Freeform 8"/>
          <p:cNvSpPr/>
          <p:nvPr/>
        </p:nvSpPr>
        <p:spPr>
          <a:xfrm>
            <a:off x="0" y="5577633"/>
            <a:ext cx="9008190" cy="1182325"/>
          </a:xfrm>
          <a:custGeom>
            <a:avLst/>
            <a:gdLst/>
            <a:ahLst/>
            <a:cxnLst/>
            <a:rect l="l" t="t" r="r" b="b"/>
            <a:pathLst>
              <a:path w="9008190" h="1182325">
                <a:moveTo>
                  <a:pt x="0" y="0"/>
                </a:moveTo>
                <a:lnTo>
                  <a:pt x="9008190" y="0"/>
                </a:lnTo>
                <a:lnTo>
                  <a:pt x="9008190" y="1182325"/>
                </a:lnTo>
                <a:lnTo>
                  <a:pt x="0" y="1182325"/>
                </a:lnTo>
                <a:lnTo>
                  <a:pt x="0" y="0"/>
                </a:lnTo>
                <a:close/>
              </a:path>
            </a:pathLst>
          </a:custGeom>
          <a:blipFill>
            <a:blip r:embed="rId5"/>
            <a:stretch>
              <a:fillRect/>
            </a:stretch>
          </a:blipFill>
        </p:spPr>
      </p:sp>
      <p:sp>
        <p:nvSpPr>
          <p:cNvPr id="9" name="Freeform 9"/>
          <p:cNvSpPr/>
          <p:nvPr/>
        </p:nvSpPr>
        <p:spPr>
          <a:xfrm>
            <a:off x="231619" y="7007208"/>
            <a:ext cx="8776571" cy="1171381"/>
          </a:xfrm>
          <a:custGeom>
            <a:avLst/>
            <a:gdLst/>
            <a:ahLst/>
            <a:cxnLst/>
            <a:rect l="l" t="t" r="r" b="b"/>
            <a:pathLst>
              <a:path w="8776571" h="1171381">
                <a:moveTo>
                  <a:pt x="0" y="0"/>
                </a:moveTo>
                <a:lnTo>
                  <a:pt x="8776571" y="0"/>
                </a:lnTo>
                <a:lnTo>
                  <a:pt x="8776571" y="1171381"/>
                </a:lnTo>
                <a:lnTo>
                  <a:pt x="0" y="1171381"/>
                </a:lnTo>
                <a:lnTo>
                  <a:pt x="0" y="0"/>
                </a:lnTo>
                <a:close/>
              </a:path>
            </a:pathLst>
          </a:custGeom>
          <a:blipFill>
            <a:blip r:embed="rId6"/>
            <a:stretch>
              <a:fillRect t="-106" b="-106"/>
            </a:stretch>
          </a:blipFill>
        </p:spPr>
      </p:sp>
      <p:sp>
        <p:nvSpPr>
          <p:cNvPr id="10" name="TextBox 10"/>
          <p:cNvSpPr txBox="1"/>
          <p:nvPr/>
        </p:nvSpPr>
        <p:spPr>
          <a:xfrm>
            <a:off x="22341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LATAR BELAKANG</a:t>
            </a:r>
          </a:p>
        </p:txBody>
      </p:sp>
      <p:sp>
        <p:nvSpPr>
          <p:cNvPr id="11" name="TextBox 11"/>
          <p:cNvSpPr txBox="1"/>
          <p:nvPr/>
        </p:nvSpPr>
        <p:spPr>
          <a:xfrm>
            <a:off x="223411" y="1733239"/>
            <a:ext cx="8784780" cy="3551998"/>
          </a:xfrm>
          <a:prstGeom prst="rect">
            <a:avLst/>
          </a:prstGeom>
        </p:spPr>
        <p:txBody>
          <a:bodyPr lIns="0" tIns="0" rIns="0" bIns="0" rtlCol="0" anchor="t">
            <a:spAutoFit/>
          </a:bodyPr>
          <a:lstStyle/>
          <a:p>
            <a:pPr algn="just">
              <a:lnSpc>
                <a:spcPts val="3079"/>
              </a:lnSpc>
            </a:pPr>
            <a:r>
              <a:rPr lang="en-US" sz="2199" dirty="0">
                <a:solidFill>
                  <a:srgbClr val="005359"/>
                </a:solidFill>
                <a:latin typeface="Source Sans Pro"/>
                <a:ea typeface="Source Sans Pro"/>
                <a:cs typeface="Source Sans Pro"/>
                <a:sym typeface="Source Sans Pro"/>
              </a:rPr>
              <a:t>Hutan Indonesia </a:t>
            </a:r>
            <a:r>
              <a:rPr lang="en-US" sz="2199" dirty="0" err="1">
                <a:solidFill>
                  <a:srgbClr val="005359"/>
                </a:solidFill>
                <a:latin typeface="Source Sans Pro"/>
                <a:ea typeface="Source Sans Pro"/>
                <a:cs typeface="Source Sans Pro"/>
                <a:sym typeface="Source Sans Pro"/>
              </a:rPr>
              <a:t>berperan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penting</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secara</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nasional</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maupun</a:t>
            </a:r>
            <a:r>
              <a:rPr lang="en-US" sz="2199" dirty="0">
                <a:solidFill>
                  <a:srgbClr val="005359"/>
                </a:solidFill>
                <a:latin typeface="Source Sans Pro"/>
                <a:ea typeface="Source Sans Pro"/>
                <a:cs typeface="Source Sans Pro"/>
                <a:sym typeface="Source Sans Pro"/>
              </a:rPr>
              <a:t> global </a:t>
            </a:r>
            <a:r>
              <a:rPr lang="en-US" sz="2199" dirty="0" err="1">
                <a:solidFill>
                  <a:srgbClr val="005359"/>
                </a:solidFill>
                <a:latin typeface="Source Sans Pro"/>
                <a:ea typeface="Source Sans Pro"/>
                <a:cs typeface="Source Sans Pro"/>
                <a:sym typeface="Source Sans Pro"/>
              </a:rPr>
              <a:t>sebagai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pusat</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keanekaragaman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hayati</a:t>
            </a:r>
            <a:r>
              <a:rPr lang="en-US" sz="2199" dirty="0">
                <a:solidFill>
                  <a:srgbClr val="005359"/>
                </a:solidFill>
                <a:latin typeface="Source Sans Pro"/>
                <a:ea typeface="Source Sans Pro"/>
                <a:cs typeface="Source Sans Pro"/>
                <a:sym typeface="Source Sans Pro"/>
              </a:rPr>
              <a:t> dan </a:t>
            </a:r>
            <a:r>
              <a:rPr lang="en-US" sz="2199" dirty="0" err="1">
                <a:solidFill>
                  <a:srgbClr val="005359"/>
                </a:solidFill>
                <a:latin typeface="Source Sans Pro"/>
                <a:ea typeface="Source Sans Pro"/>
                <a:cs typeface="Source Sans Pro"/>
                <a:sym typeface="Source Sans Pro"/>
              </a:rPr>
              <a:t>penyerap</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karbon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untuk</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mitigasi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perubahan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iklim</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Namun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ekosistem</a:t>
            </a:r>
            <a:r>
              <a:rPr lang="en-US" sz="2199" dirty="0">
                <a:solidFill>
                  <a:srgbClr val="005359"/>
                </a:solidFill>
                <a:latin typeface="Source Sans Pro"/>
                <a:ea typeface="Source Sans Pro"/>
                <a:cs typeface="Source Sans Pro"/>
                <a:sym typeface="Source Sans Pro"/>
              </a:rPr>
              <a:t> ini </a:t>
            </a:r>
            <a:r>
              <a:rPr lang="en-US" sz="2199" dirty="0" err="1">
                <a:solidFill>
                  <a:srgbClr val="005359"/>
                </a:solidFill>
                <a:latin typeface="Source Sans Pro"/>
                <a:ea typeface="Source Sans Pro"/>
                <a:cs typeface="Source Sans Pro"/>
                <a:sym typeface="Source Sans Pro"/>
              </a:rPr>
              <a:t>rentan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terhadap</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deforestasi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akibat</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pengelolaan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lahan</a:t>
            </a:r>
            <a:r>
              <a:rPr lang="en-US" sz="2199" dirty="0">
                <a:solidFill>
                  <a:srgbClr val="005359"/>
                </a:solidFill>
                <a:latin typeface="Source Sans Pro"/>
                <a:ea typeface="Source Sans Pro"/>
                <a:cs typeface="Source Sans Pro"/>
                <a:sym typeface="Source Sans Pro"/>
              </a:rPr>
              <a:t> yang tidak </a:t>
            </a:r>
            <a:r>
              <a:rPr lang="en-US" sz="2199" dirty="0" err="1">
                <a:solidFill>
                  <a:srgbClr val="005359"/>
                </a:solidFill>
                <a:latin typeface="Source Sans Pro"/>
                <a:ea typeface="Source Sans Pro"/>
                <a:cs typeface="Source Sans Pro"/>
                <a:sym typeface="Source Sans Pro"/>
              </a:rPr>
              <a:t>bijaksana</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Menurut</a:t>
            </a:r>
            <a:r>
              <a:rPr lang="en-US" sz="2199" dirty="0">
                <a:solidFill>
                  <a:srgbClr val="005359"/>
                </a:solidFill>
                <a:latin typeface="Source Sans Pro"/>
                <a:ea typeface="Source Sans Pro"/>
                <a:cs typeface="Source Sans Pro"/>
                <a:sym typeface="Source Sans Pro"/>
              </a:rPr>
              <a:t> KLHK (2020), </a:t>
            </a:r>
            <a:r>
              <a:rPr lang="en-US" sz="2199" dirty="0" err="1">
                <a:solidFill>
                  <a:srgbClr val="005359"/>
                </a:solidFill>
                <a:latin typeface="Source Sans Pro"/>
                <a:ea typeface="Source Sans Pro"/>
                <a:cs typeface="Source Sans Pro"/>
                <a:sym typeface="Source Sans Pro"/>
              </a:rPr>
              <a:t>deforestasi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adalah</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alih</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fungsi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kawasan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hutan</a:t>
            </a:r>
            <a:r>
              <a:rPr lang="en-US" sz="2199" dirty="0">
                <a:solidFill>
                  <a:srgbClr val="005359"/>
                </a:solidFill>
                <a:latin typeface="Source Sans Pro"/>
                <a:ea typeface="Source Sans Pro"/>
                <a:cs typeface="Source Sans Pro"/>
                <a:sym typeface="Source Sans Pro"/>
              </a:rPr>
              <a:t> menjadi non-</a:t>
            </a:r>
            <a:r>
              <a:rPr lang="en-US" sz="2199" dirty="0" err="1">
                <a:solidFill>
                  <a:srgbClr val="005359"/>
                </a:solidFill>
                <a:latin typeface="Source Sans Pro"/>
                <a:ea typeface="Source Sans Pro"/>
                <a:cs typeface="Source Sans Pro"/>
                <a:sym typeface="Source Sans Pro"/>
              </a:rPr>
              <a:t>hutan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seperti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permukiman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pertanian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atau</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perkebunan</a:t>
            </a:r>
            <a:r>
              <a:rPr lang="en-US" sz="2199" dirty="0">
                <a:solidFill>
                  <a:srgbClr val="005359"/>
                </a:solidFill>
                <a:latin typeface="Source Sans Pro"/>
                <a:ea typeface="Source Sans Pro"/>
                <a:cs typeface="Source Sans Pro"/>
                <a:sym typeface="Source Sans Pro"/>
              </a:rPr>
              <a:t>. Di </a:t>
            </a:r>
            <a:r>
              <a:rPr lang="en-US" sz="2199" dirty="0" err="1">
                <a:solidFill>
                  <a:srgbClr val="005359"/>
                </a:solidFill>
                <a:latin typeface="Source Sans Pro"/>
                <a:ea typeface="Source Sans Pro"/>
                <a:cs typeface="Source Sans Pro"/>
                <a:sym typeface="Source Sans Pro"/>
              </a:rPr>
              <a:t>Provinsi</a:t>
            </a:r>
            <a:r>
              <a:rPr lang="en-US" sz="2199" dirty="0">
                <a:solidFill>
                  <a:srgbClr val="005359"/>
                </a:solidFill>
                <a:latin typeface="Source Sans Pro"/>
                <a:ea typeface="Source Sans Pro"/>
                <a:cs typeface="Source Sans Pro"/>
                <a:sym typeface="Source Sans Pro"/>
              </a:rPr>
              <a:t> Bengkulu, yang </a:t>
            </a:r>
            <a:r>
              <a:rPr lang="en-US" sz="2199" dirty="0" err="1">
                <a:solidFill>
                  <a:srgbClr val="005359"/>
                </a:solidFill>
                <a:latin typeface="Source Sans Pro"/>
                <a:ea typeface="Source Sans Pro"/>
                <a:cs typeface="Source Sans Pro"/>
                <a:sym typeface="Source Sans Pro"/>
              </a:rPr>
              <a:t>memiliki</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hutan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seluas</a:t>
            </a:r>
            <a:r>
              <a:rPr lang="en-US" sz="2199" dirty="0">
                <a:solidFill>
                  <a:srgbClr val="005359"/>
                </a:solidFill>
                <a:latin typeface="Source Sans Pro"/>
                <a:ea typeface="Source Sans Pro"/>
                <a:cs typeface="Source Sans Pro"/>
                <a:sym typeface="Source Sans Pro"/>
              </a:rPr>
              <a:t> 922.291,16 </a:t>
            </a:r>
            <a:r>
              <a:rPr lang="en-US" sz="2199" dirty="0" err="1">
                <a:solidFill>
                  <a:srgbClr val="005359"/>
                </a:solidFill>
                <a:latin typeface="Source Sans Pro"/>
                <a:ea typeface="Source Sans Pro"/>
                <a:cs typeface="Source Sans Pro"/>
                <a:sym typeface="Source Sans Pro"/>
              </a:rPr>
              <a:t>hektare</a:t>
            </a:r>
            <a:r>
              <a:rPr lang="en-US" sz="2199" dirty="0">
                <a:solidFill>
                  <a:srgbClr val="005359"/>
                </a:solidFill>
                <a:latin typeface="Source Sans Pro"/>
                <a:ea typeface="Source Sans Pro"/>
                <a:cs typeface="Source Sans Pro"/>
                <a:sym typeface="Source Sans Pro"/>
              </a:rPr>
              <a:t> (BPS, 2023), </a:t>
            </a:r>
            <a:r>
              <a:rPr lang="en-US" sz="2199" dirty="0" err="1">
                <a:solidFill>
                  <a:srgbClr val="005359"/>
                </a:solidFill>
                <a:latin typeface="Source Sans Pro"/>
                <a:ea typeface="Source Sans Pro"/>
                <a:cs typeface="Source Sans Pro"/>
                <a:sym typeface="Source Sans Pro"/>
              </a:rPr>
              <a:t>letak</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geografis</a:t>
            </a:r>
            <a:r>
              <a:rPr lang="en-US" sz="2199" dirty="0">
                <a:solidFill>
                  <a:srgbClr val="005359"/>
                </a:solidFill>
                <a:latin typeface="Source Sans Pro"/>
                <a:ea typeface="Source Sans Pro"/>
                <a:cs typeface="Source Sans Pro"/>
                <a:sym typeface="Source Sans Pro"/>
              </a:rPr>
              <a:t> di </a:t>
            </a:r>
            <a:r>
              <a:rPr lang="en-US" sz="2199" dirty="0" err="1">
                <a:solidFill>
                  <a:srgbClr val="005359"/>
                </a:solidFill>
                <a:latin typeface="Source Sans Pro"/>
                <a:ea typeface="Source Sans Pro"/>
                <a:cs typeface="Source Sans Pro"/>
                <a:sym typeface="Source Sans Pro"/>
              </a:rPr>
              <a:t>sekitar</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khatulistiwa</a:t>
            </a:r>
            <a:r>
              <a:rPr lang="en-US" sz="2199" dirty="0">
                <a:solidFill>
                  <a:srgbClr val="005359"/>
                </a:solidFill>
                <a:latin typeface="Source Sans Pro"/>
                <a:ea typeface="Source Sans Pro"/>
                <a:cs typeface="Source Sans Pro"/>
                <a:sym typeface="Source Sans Pro"/>
              </a:rPr>
              <a:t> dengan </a:t>
            </a:r>
            <a:r>
              <a:rPr lang="en-US" sz="2199" dirty="0" err="1">
                <a:solidFill>
                  <a:srgbClr val="005359"/>
                </a:solidFill>
                <a:latin typeface="Source Sans Pro"/>
                <a:ea typeface="Source Sans Pro"/>
                <a:cs typeface="Source Sans Pro"/>
                <a:sym typeface="Source Sans Pro"/>
              </a:rPr>
              <a:t>iklim</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tropis</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menjadikannya</a:t>
            </a:r>
            <a:r>
              <a:rPr lang="en-US" sz="2199" dirty="0">
                <a:solidFill>
                  <a:srgbClr val="005359"/>
                </a:solidFill>
                <a:latin typeface="Source Sans Pro"/>
                <a:ea typeface="Source Sans Pro"/>
                <a:cs typeface="Source Sans Pro"/>
                <a:sym typeface="Source Sans Pro"/>
              </a:rPr>
              <a:t> wilayah dengan </a:t>
            </a:r>
            <a:r>
              <a:rPr lang="en-US" sz="2199" dirty="0" err="1">
                <a:solidFill>
                  <a:srgbClr val="005359"/>
                </a:solidFill>
                <a:latin typeface="Source Sans Pro"/>
                <a:ea typeface="Source Sans Pro"/>
                <a:cs typeface="Source Sans Pro"/>
                <a:sym typeface="Source Sans Pro"/>
              </a:rPr>
              <a:t>keanekaragaman</a:t>
            </a:r>
            <a:r>
              <a:rPr lang="en-US" sz="2199" dirty="0">
                <a:solidFill>
                  <a:srgbClr val="005359"/>
                </a:solidFill>
                <a:latin typeface="Source Sans Pro"/>
                <a:ea typeface="Source Sans Pro"/>
                <a:cs typeface="Source Sans Pro"/>
                <a:sym typeface="Source Sans Pro"/>
              </a:rPr>
              <a:t> </a:t>
            </a:r>
            <a:r>
              <a:rPr lang="en-US" sz="2199" dirty="0" err="1">
                <a:solidFill>
                  <a:srgbClr val="005359"/>
                </a:solidFill>
                <a:latin typeface="Source Sans Pro"/>
                <a:ea typeface="Source Sans Pro"/>
                <a:cs typeface="Source Sans Pro"/>
                <a:sym typeface="Source Sans Pro"/>
              </a:rPr>
              <a:t>hayati</a:t>
            </a:r>
            <a:r>
              <a:rPr lang="en-US" sz="2199" dirty="0">
                <a:solidFill>
                  <a:srgbClr val="005359"/>
                </a:solidFill>
                <a:latin typeface="Source Sans Pro"/>
                <a:ea typeface="Source Sans Pro"/>
                <a:cs typeface="Source Sans Pro"/>
                <a:sym typeface="Source Sans Pro"/>
              </a:rPr>
              <a:t> yang </a:t>
            </a:r>
            <a:r>
              <a:rPr lang="en-US" sz="2199" dirty="0" err="1">
                <a:solidFill>
                  <a:srgbClr val="005359"/>
                </a:solidFill>
                <a:latin typeface="Source Sans Pro"/>
                <a:ea typeface="Source Sans Pro"/>
                <a:cs typeface="Source Sans Pro"/>
                <a:sym typeface="Source Sans Pro"/>
              </a:rPr>
              <a:t>tinggi</a:t>
            </a:r>
            <a:r>
              <a:rPr lang="en-US" sz="2199" dirty="0">
                <a:solidFill>
                  <a:srgbClr val="005359"/>
                </a:solidFill>
                <a:latin typeface="Source Sans Pro"/>
                <a:ea typeface="Source Sans Pro"/>
                <a:cs typeface="Source Sans Pro"/>
                <a:sym typeface="Source Sans Pro"/>
              </a:rPr>
              <a:t>.</a:t>
            </a:r>
          </a:p>
        </p:txBody>
      </p:sp>
      <p:sp>
        <p:nvSpPr>
          <p:cNvPr id="12" name="TextBox 12"/>
          <p:cNvSpPr txBox="1"/>
          <p:nvPr/>
        </p:nvSpPr>
        <p:spPr>
          <a:xfrm>
            <a:off x="9296966" y="5381503"/>
            <a:ext cx="8751207" cy="2756909"/>
          </a:xfrm>
          <a:prstGeom prst="rect">
            <a:avLst/>
          </a:prstGeom>
        </p:spPr>
        <p:txBody>
          <a:bodyPr lIns="0" tIns="0" rIns="0" bIns="0" rtlCol="0" anchor="t">
            <a:spAutoFit/>
          </a:bodyPr>
          <a:lstStyle/>
          <a:p>
            <a:pPr algn="just">
              <a:lnSpc>
                <a:spcPts val="3080"/>
              </a:lnSpc>
            </a:pPr>
            <a:r>
              <a:rPr lang="en-US" sz="2200" dirty="0">
                <a:solidFill>
                  <a:srgbClr val="005359"/>
                </a:solidFill>
                <a:latin typeface="Source Sans Pro"/>
                <a:ea typeface="Source Sans Pro"/>
                <a:cs typeface="Source Sans Pro"/>
                <a:sym typeface="Source Sans Pro"/>
              </a:rPr>
              <a:t>Hutan Buru </a:t>
            </a:r>
            <a:r>
              <a:rPr lang="en-US" sz="2200" dirty="0" err="1">
                <a:solidFill>
                  <a:srgbClr val="005359"/>
                </a:solidFill>
                <a:latin typeface="Source Sans Pro"/>
                <a:ea typeface="Source Sans Pro"/>
                <a:cs typeface="Source Sans Pro"/>
                <a:sym typeface="Source Sans Pro"/>
              </a:rPr>
              <a:t>Semidang</a:t>
            </a:r>
            <a:r>
              <a:rPr lang="en-US" sz="2200" dirty="0">
                <a:solidFill>
                  <a:srgbClr val="005359"/>
                </a:solidFill>
                <a:latin typeface="Source Sans Pro"/>
                <a:ea typeface="Source Sans Pro"/>
                <a:cs typeface="Source Sans Pro"/>
                <a:sym typeface="Source Sans Pro"/>
              </a:rPr>
              <a:t> Bukit </a:t>
            </a:r>
            <a:r>
              <a:rPr lang="en-US" sz="2200" dirty="0" err="1">
                <a:solidFill>
                  <a:srgbClr val="005359"/>
                </a:solidFill>
                <a:latin typeface="Source Sans Pro"/>
                <a:ea typeface="Source Sans Pro"/>
                <a:cs typeface="Source Sans Pro"/>
                <a:sym typeface="Source Sans Pro"/>
              </a:rPr>
              <a:t>Kabu</a:t>
            </a:r>
            <a:r>
              <a:rPr lang="en-US" sz="2200" dirty="0">
                <a:solidFill>
                  <a:srgbClr val="005359"/>
                </a:solidFill>
                <a:latin typeface="Source Sans Pro"/>
                <a:ea typeface="Source Sans Pro"/>
                <a:cs typeface="Source Sans Pro"/>
                <a:sym typeface="Source Sans Pro"/>
              </a:rPr>
              <a:t> (SBK), </a:t>
            </a:r>
            <a:r>
              <a:rPr lang="en-US" sz="2200" dirty="0" err="1">
                <a:solidFill>
                  <a:srgbClr val="005359"/>
                </a:solidFill>
                <a:latin typeface="Source Sans Pro"/>
                <a:ea typeface="Source Sans Pro"/>
                <a:cs typeface="Source Sans Pro"/>
                <a:sym typeface="Source Sans Pro"/>
              </a:rPr>
              <a:t>kawasan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konservasi</a:t>
            </a:r>
            <a:r>
              <a:rPr lang="en-US" sz="2200" dirty="0">
                <a:solidFill>
                  <a:srgbClr val="005359"/>
                </a:solidFill>
                <a:latin typeface="Source Sans Pro"/>
                <a:ea typeface="Source Sans Pro"/>
                <a:cs typeface="Source Sans Pro"/>
                <a:sym typeface="Source Sans Pro"/>
              </a:rPr>
              <a:t> di Bengkulu yang menjadi habitat </a:t>
            </a:r>
            <a:r>
              <a:rPr lang="en-US" sz="2200" dirty="0" err="1">
                <a:solidFill>
                  <a:srgbClr val="005359"/>
                </a:solidFill>
                <a:latin typeface="Source Sans Pro"/>
                <a:ea typeface="Source Sans Pro"/>
                <a:cs typeface="Source Sans Pro"/>
                <a:sym typeface="Source Sans Pro"/>
              </a:rPr>
              <a:t>penting</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bagi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satwa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langka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termasuk</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harimau</a:t>
            </a:r>
            <a:r>
              <a:rPr lang="en-US" sz="2200" dirty="0">
                <a:solidFill>
                  <a:srgbClr val="005359"/>
                </a:solidFill>
                <a:latin typeface="Source Sans Pro"/>
                <a:ea typeface="Source Sans Pro"/>
                <a:cs typeface="Source Sans Pro"/>
                <a:sym typeface="Source Sans Pro"/>
              </a:rPr>
              <a:t> Sumatra yang </a:t>
            </a:r>
            <a:r>
              <a:rPr lang="en-US" sz="2200" dirty="0" err="1">
                <a:solidFill>
                  <a:srgbClr val="005359"/>
                </a:solidFill>
                <a:latin typeface="Source Sans Pro"/>
                <a:ea typeface="Source Sans Pro"/>
                <a:cs typeface="Source Sans Pro"/>
                <a:sym typeface="Source Sans Pro"/>
              </a:rPr>
              <a:t>menghadapi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ancaman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serius</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Meskipun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statusnya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dilindungi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kawasan</a:t>
            </a:r>
            <a:r>
              <a:rPr lang="en-US" sz="2200" dirty="0">
                <a:solidFill>
                  <a:srgbClr val="005359"/>
                </a:solidFill>
                <a:latin typeface="Source Sans Pro"/>
                <a:ea typeface="Source Sans Pro"/>
                <a:cs typeface="Source Sans Pro"/>
                <a:sym typeface="Source Sans Pro"/>
              </a:rPr>
              <a:t> ini </a:t>
            </a:r>
            <a:r>
              <a:rPr lang="en-US" sz="2200" dirty="0" err="1">
                <a:solidFill>
                  <a:srgbClr val="005359"/>
                </a:solidFill>
                <a:latin typeface="Source Sans Pro"/>
                <a:ea typeface="Source Sans Pro"/>
                <a:cs typeface="Source Sans Pro"/>
                <a:sym typeface="Source Sans Pro"/>
              </a:rPr>
              <a:t>mengalami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deforestasi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akibat</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aktivitas</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manusia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terutama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perkebunan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ilegal</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Praktik</a:t>
            </a:r>
            <a:r>
              <a:rPr lang="en-US" sz="2200" dirty="0">
                <a:solidFill>
                  <a:srgbClr val="005359"/>
                </a:solidFill>
                <a:latin typeface="Source Sans Pro"/>
                <a:ea typeface="Source Sans Pro"/>
                <a:cs typeface="Source Sans Pro"/>
                <a:sym typeface="Source Sans Pro"/>
              </a:rPr>
              <a:t> ini tidak </a:t>
            </a:r>
            <a:r>
              <a:rPr lang="en-US" sz="2200" dirty="0" err="1">
                <a:solidFill>
                  <a:srgbClr val="005359"/>
                </a:solidFill>
                <a:latin typeface="Source Sans Pro"/>
                <a:ea typeface="Source Sans Pro"/>
                <a:cs typeface="Source Sans Pro"/>
                <a:sym typeface="Source Sans Pro"/>
              </a:rPr>
              <a:t>hanya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mengurangi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tutupan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hutan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tetapi</a:t>
            </a:r>
            <a:r>
              <a:rPr lang="en-US" sz="2200" dirty="0">
                <a:solidFill>
                  <a:srgbClr val="005359"/>
                </a:solidFill>
                <a:latin typeface="Source Sans Pro"/>
                <a:ea typeface="Source Sans Pro"/>
                <a:cs typeface="Source Sans Pro"/>
                <a:sym typeface="Source Sans Pro"/>
              </a:rPr>
              <a:t> juga </a:t>
            </a:r>
            <a:r>
              <a:rPr lang="en-US" sz="2200" dirty="0" err="1">
                <a:solidFill>
                  <a:srgbClr val="005359"/>
                </a:solidFill>
                <a:latin typeface="Source Sans Pro"/>
                <a:ea typeface="Source Sans Pro"/>
                <a:cs typeface="Source Sans Pro"/>
                <a:sym typeface="Source Sans Pro"/>
              </a:rPr>
              <a:t>memicu</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timbulnya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permukiman</a:t>
            </a:r>
            <a:r>
              <a:rPr lang="en-US" sz="2200" dirty="0">
                <a:solidFill>
                  <a:srgbClr val="005359"/>
                </a:solidFill>
                <a:latin typeface="Source Sans Pro"/>
                <a:ea typeface="Source Sans Pro"/>
                <a:cs typeface="Source Sans Pro"/>
                <a:sym typeface="Source Sans Pro"/>
              </a:rPr>
              <a:t> di </a:t>
            </a:r>
            <a:r>
              <a:rPr lang="en-US" sz="2200" dirty="0" err="1">
                <a:solidFill>
                  <a:srgbClr val="005359"/>
                </a:solidFill>
                <a:latin typeface="Source Sans Pro"/>
                <a:ea typeface="Source Sans Pro"/>
                <a:cs typeface="Source Sans Pro"/>
                <a:sym typeface="Source Sans Pro"/>
              </a:rPr>
              <a:t>dalam</a:t>
            </a:r>
            <a:r>
              <a:rPr lang="en-US" sz="2200" dirty="0">
                <a:solidFill>
                  <a:srgbClr val="005359"/>
                </a:solidFill>
                <a:latin typeface="Source Sans Pro"/>
                <a:ea typeface="Source Sans Pro"/>
                <a:cs typeface="Source Sans Pro"/>
                <a:sym typeface="Source Sans Pro"/>
              </a:rPr>
              <a:t> area </a:t>
            </a:r>
            <a:r>
              <a:rPr lang="en-US" sz="2200" dirty="0" err="1">
                <a:solidFill>
                  <a:srgbClr val="005359"/>
                </a:solidFill>
                <a:latin typeface="Source Sans Pro"/>
                <a:ea typeface="Source Sans Pro"/>
                <a:cs typeface="Source Sans Pro"/>
                <a:sym typeface="Source Sans Pro"/>
              </a:rPr>
              <a:t>konservasi</a:t>
            </a:r>
            <a:r>
              <a:rPr lang="en-US" sz="2200" dirty="0">
                <a:solidFill>
                  <a:srgbClr val="005359"/>
                </a:solidFill>
                <a:latin typeface="Source Sans Pro"/>
                <a:ea typeface="Source Sans Pro"/>
                <a:cs typeface="Source Sans Pro"/>
                <a:sym typeface="Source Sans Pro"/>
              </a:rPr>
              <a:t>, yang </a:t>
            </a:r>
            <a:r>
              <a:rPr lang="en-US" sz="2200" dirty="0" err="1">
                <a:solidFill>
                  <a:srgbClr val="005359"/>
                </a:solidFill>
                <a:latin typeface="Source Sans Pro"/>
                <a:ea typeface="Source Sans Pro"/>
                <a:cs typeface="Source Sans Pro"/>
                <a:sym typeface="Source Sans Pro"/>
              </a:rPr>
              <a:t>berdampak</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negatif</a:t>
            </a:r>
            <a:r>
              <a:rPr lang="en-US" sz="2200" dirty="0">
                <a:solidFill>
                  <a:srgbClr val="005359"/>
                </a:solidFill>
                <a:latin typeface="Source Sans Pro"/>
                <a:ea typeface="Source Sans Pro"/>
                <a:cs typeface="Source Sans Pro"/>
                <a:sym typeface="Source Sans Pro"/>
              </a:rPr>
              <a:t> pada </a:t>
            </a:r>
            <a:r>
              <a:rPr lang="en-US" sz="2200" dirty="0" err="1">
                <a:solidFill>
                  <a:srgbClr val="005359"/>
                </a:solidFill>
                <a:latin typeface="Source Sans Pro"/>
                <a:ea typeface="Source Sans Pro"/>
                <a:cs typeface="Source Sans Pro"/>
                <a:sym typeface="Source Sans Pro"/>
              </a:rPr>
              <a:t>kelestarian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ekosistemnya</a:t>
            </a:r>
            <a:r>
              <a:rPr lang="en-US" sz="2200" dirty="0">
                <a:solidFill>
                  <a:srgbClr val="005359"/>
                </a:solidFill>
                <a:latin typeface="Source Sans Pro"/>
                <a:ea typeface="Source Sans Pro"/>
                <a:cs typeface="Source Sans Pro"/>
                <a:sym typeface="Source Sans Pro"/>
              </a:rPr>
              <a:t>.</a:t>
            </a:r>
          </a:p>
        </p:txBody>
      </p:sp>
      <p:sp>
        <p:nvSpPr>
          <p:cNvPr id="13" name="TextBox 13"/>
          <p:cNvSpPr txBox="1"/>
          <p:nvPr/>
        </p:nvSpPr>
        <p:spPr>
          <a:xfrm>
            <a:off x="231619" y="8205257"/>
            <a:ext cx="8776571" cy="1961819"/>
          </a:xfrm>
          <a:prstGeom prst="rect">
            <a:avLst/>
          </a:prstGeom>
        </p:spPr>
        <p:txBody>
          <a:bodyPr wrap="square" lIns="0" tIns="0" rIns="0" bIns="0" rtlCol="0" anchor="t">
            <a:spAutoFit/>
          </a:bodyPr>
          <a:lstStyle/>
          <a:p>
            <a:pPr algn="just">
              <a:lnSpc>
                <a:spcPts val="3080"/>
              </a:lnSpc>
            </a:pPr>
            <a:r>
              <a:rPr lang="en-US" sz="2200" dirty="0">
                <a:solidFill>
                  <a:srgbClr val="005359"/>
                </a:solidFill>
                <a:latin typeface="Source Sans Pro"/>
                <a:ea typeface="Source Sans Pro"/>
                <a:cs typeface="Source Sans Pro"/>
                <a:sym typeface="Source Sans Pro"/>
              </a:rPr>
              <a:t>Dengan </a:t>
            </a:r>
            <a:r>
              <a:rPr lang="en-US" sz="2200" dirty="0" err="1">
                <a:solidFill>
                  <a:srgbClr val="005359"/>
                </a:solidFill>
                <a:latin typeface="Source Sans Pro"/>
                <a:ea typeface="Source Sans Pro"/>
                <a:cs typeface="Source Sans Pro"/>
                <a:sym typeface="Source Sans Pro"/>
              </a:rPr>
              <a:t>adanya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berbagai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masalah</a:t>
            </a:r>
            <a:r>
              <a:rPr lang="en-US" sz="2200" dirty="0">
                <a:solidFill>
                  <a:srgbClr val="005359"/>
                </a:solidFill>
                <a:latin typeface="Source Sans Pro"/>
                <a:ea typeface="Source Sans Pro"/>
                <a:cs typeface="Source Sans Pro"/>
                <a:sym typeface="Source Sans Pro"/>
              </a:rPr>
              <a:t> yang </a:t>
            </a:r>
            <a:r>
              <a:rPr lang="en-US" sz="2200" dirty="0" err="1">
                <a:solidFill>
                  <a:srgbClr val="005359"/>
                </a:solidFill>
                <a:latin typeface="Source Sans Pro"/>
                <a:ea typeface="Source Sans Pro"/>
                <a:cs typeface="Source Sans Pro"/>
                <a:sym typeface="Source Sans Pro"/>
              </a:rPr>
              <a:t>ditimbulkan</a:t>
            </a:r>
            <a:r>
              <a:rPr lang="en-US" sz="2200" dirty="0">
                <a:solidFill>
                  <a:srgbClr val="005359"/>
                </a:solidFill>
                <a:latin typeface="Source Sans Pro"/>
                <a:ea typeface="Source Sans Pro"/>
                <a:cs typeface="Source Sans Pro"/>
                <a:sym typeface="Source Sans Pro"/>
              </a:rPr>
              <a:t> oleh </a:t>
            </a:r>
            <a:r>
              <a:rPr lang="en-US" sz="2200" dirty="0" err="1">
                <a:solidFill>
                  <a:srgbClr val="005359"/>
                </a:solidFill>
                <a:latin typeface="Source Sans Pro"/>
                <a:ea typeface="Source Sans Pro"/>
                <a:cs typeface="Source Sans Pro"/>
                <a:sym typeface="Source Sans Pro"/>
              </a:rPr>
              <a:t>deforestasi</a:t>
            </a:r>
            <a:r>
              <a:rPr lang="en-US" sz="2200" dirty="0">
                <a:solidFill>
                  <a:srgbClr val="005359"/>
                </a:solidFill>
                <a:latin typeface="Source Sans Pro"/>
                <a:ea typeface="Source Sans Pro"/>
                <a:cs typeface="Source Sans Pro"/>
                <a:sym typeface="Source Sans Pro"/>
              </a:rPr>
              <a:t>, sangat </a:t>
            </a:r>
            <a:r>
              <a:rPr lang="en-US" sz="2200" dirty="0" err="1">
                <a:solidFill>
                  <a:srgbClr val="005359"/>
                </a:solidFill>
                <a:latin typeface="Source Sans Pro"/>
                <a:ea typeface="Source Sans Pro"/>
                <a:cs typeface="Source Sans Pro"/>
                <a:sym typeface="Source Sans Pro"/>
              </a:rPr>
              <a:t>penting</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untuk</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melakukan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upaya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identifikasi</a:t>
            </a:r>
            <a:r>
              <a:rPr lang="en-US" sz="2200" dirty="0">
                <a:solidFill>
                  <a:srgbClr val="005359"/>
                </a:solidFill>
                <a:latin typeface="Source Sans Pro"/>
                <a:ea typeface="Source Sans Pro"/>
                <a:cs typeface="Source Sans Pro"/>
                <a:sym typeface="Source Sans Pro"/>
              </a:rPr>
              <a:t> dan </a:t>
            </a:r>
            <a:r>
              <a:rPr lang="en-US" sz="2200" dirty="0" err="1">
                <a:solidFill>
                  <a:srgbClr val="005359"/>
                </a:solidFill>
                <a:latin typeface="Source Sans Pro"/>
                <a:ea typeface="Source Sans Pro"/>
                <a:cs typeface="Source Sans Pro"/>
                <a:sym typeface="Source Sans Pro"/>
              </a:rPr>
              <a:t>pemetaan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perubahan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luas</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hutan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secara</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akurat</a:t>
            </a:r>
            <a:r>
              <a:rPr lang="en-US" sz="2200" dirty="0">
                <a:solidFill>
                  <a:srgbClr val="005359"/>
                </a:solidFill>
                <a:latin typeface="Source Sans Pro"/>
                <a:ea typeface="Source Sans Pro"/>
                <a:cs typeface="Source Sans Pro"/>
                <a:sym typeface="Source Sans Pro"/>
              </a:rPr>
              <a:t>. Oleh </a:t>
            </a:r>
            <a:r>
              <a:rPr lang="en-US" sz="2200" dirty="0" err="1">
                <a:solidFill>
                  <a:srgbClr val="005359"/>
                </a:solidFill>
                <a:latin typeface="Source Sans Pro"/>
                <a:ea typeface="Source Sans Pro"/>
                <a:cs typeface="Source Sans Pro"/>
                <a:sym typeface="Source Sans Pro"/>
              </a:rPr>
              <a:t>karena</a:t>
            </a:r>
            <a:r>
              <a:rPr lang="en-US" sz="2200" dirty="0">
                <a:solidFill>
                  <a:srgbClr val="005359"/>
                </a:solidFill>
                <a:latin typeface="Source Sans Pro"/>
                <a:ea typeface="Source Sans Pro"/>
                <a:cs typeface="Source Sans Pro"/>
                <a:sym typeface="Source Sans Pro"/>
              </a:rPr>
              <a:t> itu, </a:t>
            </a:r>
            <a:r>
              <a:rPr lang="en-US" sz="2200" dirty="0" err="1">
                <a:solidFill>
                  <a:srgbClr val="005359"/>
                </a:solidFill>
                <a:latin typeface="Source Sans Pro"/>
                <a:ea typeface="Source Sans Pro"/>
                <a:cs typeface="Source Sans Pro"/>
                <a:sym typeface="Source Sans Pro"/>
              </a:rPr>
              <a:t>klasifikasi</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hutan</a:t>
            </a:r>
            <a:r>
              <a:rPr lang="en-US" sz="2200" dirty="0">
                <a:solidFill>
                  <a:srgbClr val="005359"/>
                </a:solidFill>
                <a:latin typeface="Source Sans Pro"/>
                <a:ea typeface="Source Sans Pro"/>
                <a:cs typeface="Source Sans Pro"/>
                <a:sym typeface="Source Sans Pro"/>
              </a:rPr>
              <a:t> dan non-</a:t>
            </a:r>
            <a:r>
              <a:rPr lang="en-US" sz="2200" dirty="0" err="1">
                <a:solidFill>
                  <a:srgbClr val="005359"/>
                </a:solidFill>
                <a:latin typeface="Source Sans Pro"/>
                <a:ea typeface="Source Sans Pro"/>
                <a:cs typeface="Source Sans Pro"/>
                <a:sym typeface="Source Sans Pro"/>
              </a:rPr>
              <a:t>hutan</a:t>
            </a:r>
            <a:r>
              <a:rPr lang="en-US" sz="2200" dirty="0">
                <a:solidFill>
                  <a:srgbClr val="005359"/>
                </a:solidFill>
                <a:latin typeface="Source Sans Pro"/>
                <a:ea typeface="Source Sans Pro"/>
                <a:cs typeface="Source Sans Pro"/>
                <a:sym typeface="Source Sans Pro"/>
              </a:rPr>
              <a:t> menjadi </a:t>
            </a:r>
            <a:r>
              <a:rPr lang="en-US" sz="2200" dirty="0" err="1">
                <a:solidFill>
                  <a:srgbClr val="005359"/>
                </a:solidFill>
                <a:latin typeface="Source Sans Pro"/>
                <a:ea typeface="Source Sans Pro"/>
                <a:cs typeface="Source Sans Pro"/>
                <a:sym typeface="Source Sans Pro"/>
              </a:rPr>
              <a:t>tugas</a:t>
            </a:r>
            <a:r>
              <a:rPr lang="en-US" sz="2200" dirty="0">
                <a:solidFill>
                  <a:srgbClr val="005359"/>
                </a:solidFill>
                <a:latin typeface="Source Sans Pro"/>
                <a:ea typeface="Source Sans Pro"/>
                <a:cs typeface="Source Sans Pro"/>
                <a:sym typeface="Source Sans Pro"/>
              </a:rPr>
              <a:t> yang </a:t>
            </a:r>
            <a:r>
              <a:rPr lang="en-US" sz="2200" dirty="0" err="1">
                <a:solidFill>
                  <a:srgbClr val="005359"/>
                </a:solidFill>
                <a:latin typeface="Source Sans Pro"/>
                <a:ea typeface="Source Sans Pro"/>
                <a:cs typeface="Source Sans Pro"/>
                <a:sym typeface="Source Sans Pro"/>
              </a:rPr>
              <a:t>krusial</a:t>
            </a:r>
            <a:r>
              <a:rPr lang="en-US" sz="2200" dirty="0">
                <a:solidFill>
                  <a:srgbClr val="005359"/>
                </a:solidFill>
                <a:latin typeface="Source Sans Pro"/>
                <a:ea typeface="Source Sans Pro"/>
                <a:cs typeface="Source Sans Pro"/>
                <a:sym typeface="Source Sans Pro"/>
              </a:rPr>
              <a:t> dan </a:t>
            </a:r>
            <a:r>
              <a:rPr lang="en-US" sz="2200" dirty="0" err="1">
                <a:solidFill>
                  <a:srgbClr val="005359"/>
                </a:solidFill>
                <a:latin typeface="Source Sans Pro"/>
                <a:ea typeface="Source Sans Pro"/>
                <a:cs typeface="Source Sans Pro"/>
                <a:sym typeface="Source Sans Pro"/>
              </a:rPr>
              <a:t>menantang</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dalam</a:t>
            </a:r>
            <a:r>
              <a:rPr lang="en-US" sz="2200" dirty="0">
                <a:solidFill>
                  <a:srgbClr val="005359"/>
                </a:solidFill>
                <a:latin typeface="Source Sans Pro"/>
                <a:ea typeface="Source Sans Pro"/>
                <a:cs typeface="Source Sans Pro"/>
                <a:sym typeface="Source Sans Pro"/>
              </a:rPr>
              <a:t> bidang </a:t>
            </a:r>
            <a:r>
              <a:rPr lang="en-US" sz="2200" dirty="0" err="1">
                <a:solidFill>
                  <a:srgbClr val="005359"/>
                </a:solidFill>
                <a:latin typeface="Source Sans Pro"/>
                <a:ea typeface="Source Sans Pro"/>
                <a:cs typeface="Source Sans Pro"/>
                <a:sym typeface="Source Sans Pro"/>
              </a:rPr>
              <a:t>pengamatan</a:t>
            </a:r>
            <a:r>
              <a:rPr lang="en-US" sz="2200" dirty="0">
                <a:solidFill>
                  <a:srgbClr val="005359"/>
                </a:solidFill>
                <a:latin typeface="Source Sans Pro"/>
                <a:ea typeface="Source Sans Pro"/>
                <a:cs typeface="Source Sans Pro"/>
                <a:sym typeface="Source Sans Pro"/>
              </a:rPr>
              <a:t> </a:t>
            </a:r>
            <a:r>
              <a:rPr lang="en-US" sz="2200" dirty="0" err="1">
                <a:solidFill>
                  <a:srgbClr val="005359"/>
                </a:solidFill>
                <a:latin typeface="Source Sans Pro"/>
                <a:ea typeface="Source Sans Pro"/>
                <a:cs typeface="Source Sans Pro"/>
                <a:sym typeface="Source Sans Pro"/>
              </a:rPr>
              <a:t>bumi</a:t>
            </a:r>
            <a:r>
              <a:rPr lang="en-US" sz="2200" dirty="0">
                <a:solidFill>
                  <a:srgbClr val="005359"/>
                </a:solidFill>
                <a:latin typeface="Source Sans Pro"/>
                <a:ea typeface="Source Sans Pro"/>
                <a:cs typeface="Source Sans Pro"/>
                <a:sym typeface="Source Sans Pro"/>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2902609" y="496888"/>
            <a:ext cx="12482781" cy="1025525"/>
          </a:xfrm>
          <a:prstGeom prst="rect">
            <a:avLst/>
          </a:prstGeom>
        </p:spPr>
        <p:txBody>
          <a:bodyPr lIns="0" tIns="0" rIns="0" bIns="0" rtlCol="0" anchor="t">
            <a:spAutoFit/>
          </a:bodyPr>
          <a:lstStyle/>
          <a:p>
            <a:pPr algn="ctr">
              <a:lnSpc>
                <a:spcPts val="8125"/>
              </a:lnSpc>
            </a:pPr>
            <a:r>
              <a:rPr lang="en-US" sz="6500">
                <a:solidFill>
                  <a:srgbClr val="005359"/>
                </a:solidFill>
                <a:latin typeface="League Spartan"/>
                <a:ea typeface="League Spartan"/>
                <a:cs typeface="League Spartan"/>
                <a:sym typeface="League Spartan"/>
              </a:rPr>
              <a:t>KESIMPULAN</a:t>
            </a:r>
          </a:p>
        </p:txBody>
      </p:sp>
      <p:sp>
        <p:nvSpPr>
          <p:cNvPr id="4" name="TextBox 4"/>
          <p:cNvSpPr txBox="1"/>
          <p:nvPr/>
        </p:nvSpPr>
        <p:spPr>
          <a:xfrm>
            <a:off x="426006" y="2252930"/>
            <a:ext cx="17053253" cy="1544320"/>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Kesimpulan dari penelitian ini menunjukkan bahwa ketiga arsitektur yang dievaluasi DenseNet201, ResNet50, dan VGG16 terbukti efektif untuk tugas klasifikasi tutupan lahan hutan dan non-hutan menggunakan data penginderaan jauh. Meskipun semuanya menunjukkan performa tinggi, DenseNet201 mencapai hasil paling unggul dengan akurasi 99,87%. Posisi selanjutnya ditempati oleh ResNet50 98,03% dan VGG16 96,85%. </a:t>
            </a:r>
          </a:p>
          <a:p>
            <a:pPr algn="just">
              <a:lnSpc>
                <a:spcPts val="3080"/>
              </a:lnSpc>
            </a:pPr>
            <a:endParaRPr lang="en-US" sz="2200">
              <a:solidFill>
                <a:srgbClr val="005359"/>
              </a:solidFill>
              <a:latin typeface="Source Sans Pro"/>
              <a:ea typeface="Source Sans Pro"/>
              <a:cs typeface="Source Sans Pro"/>
              <a:sym typeface="Source Sans Pro"/>
            </a:endParaRPr>
          </a:p>
        </p:txBody>
      </p:sp>
      <p:sp>
        <p:nvSpPr>
          <p:cNvPr id="5" name="TextBox 5"/>
          <p:cNvSpPr txBox="1"/>
          <p:nvPr/>
        </p:nvSpPr>
        <p:spPr>
          <a:xfrm>
            <a:off x="426006" y="3759150"/>
            <a:ext cx="17053253" cy="115379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Secara keseluruhan, kinerja model-model tersebut dalam mengklasifikasi hutan dan non-hutan juga memperlihatkan bahwa DenseNet201 lebih unggul. Model ini dapat mendeteksi area hutan dan non-hutan dengan baik. Meskipun ResNet50 dan VGG16 juga memberikan hasil yang cukup baik, keduanya tidak seakurat DenseNet201 dalam mengklasifikasikan citra penginderaan jauh.</a:t>
            </a:r>
          </a:p>
        </p:txBody>
      </p:sp>
      <p:sp>
        <p:nvSpPr>
          <p:cNvPr id="6" name="TextBox 6"/>
          <p:cNvSpPr txBox="1"/>
          <p:nvPr/>
        </p:nvSpPr>
        <p:spPr>
          <a:xfrm>
            <a:off x="426006" y="5265369"/>
            <a:ext cx="17053253" cy="271589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Berdasarkan analisis perubahan luas hutan di Taman Buru Semidang Bukit Kabu, model DenseNet201 menunjukkan hasil yang lebih baik dan konsisten dalam mendeteksi luas tutupan hutan antara 2016 hingga 2020. Luas hutan yang terdeteksi oleh DenseNet201 pada data asli adalah 7517,07 ha pada 2016 (-3,13%), 7684,65 ha pada 2017 (0,04%), 7443,00 ha pada 2018 (1,05%), 7102,26 ha pada 2019 (2,04%), dan 7110,72 ha pada 2020 (-0,46%). Untuk data yang ditingkatkan, luas hutan yang terdeteksi adalah 7741,35 ha pada 2016 (1,64%), 7630,11 ha pada 2017 (0,33%), 7365,42 ha pada 2018 (-3,49%), 7528,23 ha pada 2019 (-0,29%), dan 7716,69 ha pada 2020 (-0,21%). Meskipun model lain seperti ResNet50 dan VGG16 memberikan hasil yang baik, DenseNet201 tetap lebih baik dalam mengklasifikasikan perubahan luas hutan secara keseluruhan selama periode tersebut.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2902609" y="1416673"/>
            <a:ext cx="12482781" cy="1025525"/>
          </a:xfrm>
          <a:prstGeom prst="rect">
            <a:avLst/>
          </a:prstGeom>
        </p:spPr>
        <p:txBody>
          <a:bodyPr lIns="0" tIns="0" rIns="0" bIns="0" rtlCol="0" anchor="t">
            <a:spAutoFit/>
          </a:bodyPr>
          <a:lstStyle/>
          <a:p>
            <a:pPr algn="ctr">
              <a:lnSpc>
                <a:spcPts val="8125"/>
              </a:lnSpc>
            </a:pPr>
            <a:r>
              <a:rPr lang="en-US" sz="6500">
                <a:solidFill>
                  <a:srgbClr val="005359"/>
                </a:solidFill>
                <a:latin typeface="League Spartan"/>
                <a:ea typeface="League Spartan"/>
                <a:cs typeface="League Spartan"/>
                <a:sym typeface="League Spartan"/>
              </a:rPr>
              <a:t>SARAN</a:t>
            </a:r>
          </a:p>
        </p:txBody>
      </p:sp>
      <p:sp>
        <p:nvSpPr>
          <p:cNvPr id="4" name="TextBox 4"/>
          <p:cNvSpPr txBox="1"/>
          <p:nvPr/>
        </p:nvSpPr>
        <p:spPr>
          <a:xfrm>
            <a:off x="2251047" y="2963862"/>
            <a:ext cx="13785907" cy="3683001"/>
          </a:xfrm>
          <a:prstGeom prst="rect">
            <a:avLst/>
          </a:prstGeom>
        </p:spPr>
        <p:txBody>
          <a:bodyPr lIns="0" tIns="0" rIns="0" bIns="0" rtlCol="0" anchor="t">
            <a:spAutoFit/>
          </a:bodyPr>
          <a:lstStyle/>
          <a:p>
            <a:pPr algn="just">
              <a:lnSpc>
                <a:spcPts val="4899"/>
              </a:lnSpc>
            </a:pPr>
            <a:r>
              <a:rPr lang="en-US" sz="3499">
                <a:solidFill>
                  <a:srgbClr val="005359"/>
                </a:solidFill>
                <a:latin typeface="Source Sans Pro"/>
                <a:ea typeface="Source Sans Pro"/>
                <a:cs typeface="Source Sans Pro"/>
                <a:sym typeface="Source Sans Pro"/>
              </a:rPr>
              <a:t>Penelitian ini masih memiliki beberapa kekurangan. Untuk penelitian selanjutnya, disarankan menggunakan citra beresolusi lebih tinggi, ekstraksi fitur yang lebih spesifik (seperti indeks vegetasi, tekstur, atau segmentasi), serta pemahaman mendalam terhadap data. Pemilihan arsitektur dan hyperparameter yang tepat juga penting untuk mengoptimalkan kinerja klasifikasi citra.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flipV="1">
            <a:off x="13924757" y="0"/>
            <a:ext cx="4363243" cy="5633626"/>
          </a:xfrm>
          <a:custGeom>
            <a:avLst/>
            <a:gdLst/>
            <a:ahLst/>
            <a:cxnLst/>
            <a:rect l="l" t="t" r="r" b="b"/>
            <a:pathLst>
              <a:path w="4363243" h="5633626">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0" y="4533175"/>
            <a:ext cx="4363243" cy="5633626"/>
          </a:xfrm>
          <a:custGeom>
            <a:avLst/>
            <a:gdLst/>
            <a:ahLst/>
            <a:cxnLst/>
            <a:rect l="l" t="t" r="r" b="b"/>
            <a:pathLst>
              <a:path w="4363243" h="5633626">
                <a:moveTo>
                  <a:pt x="4363243" y="0"/>
                </a:moveTo>
                <a:lnTo>
                  <a:pt x="0" y="0"/>
                </a:lnTo>
                <a:lnTo>
                  <a:pt x="0" y="5633626"/>
                </a:lnTo>
                <a:lnTo>
                  <a:pt x="4363243" y="5633626"/>
                </a:lnTo>
                <a:lnTo>
                  <a:pt x="43632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503183" y="4196337"/>
            <a:ext cx="13281634" cy="1837177"/>
          </a:xfrm>
          <a:prstGeom prst="rect">
            <a:avLst/>
          </a:prstGeom>
        </p:spPr>
        <p:txBody>
          <a:bodyPr lIns="0" tIns="0" rIns="0" bIns="0" rtlCol="0" anchor="t">
            <a:spAutoFit/>
          </a:bodyPr>
          <a:lstStyle/>
          <a:p>
            <a:pPr algn="ctr">
              <a:lnSpc>
                <a:spcPts val="14634"/>
              </a:lnSpc>
            </a:pPr>
            <a:r>
              <a:rPr lang="en-US" sz="11707">
                <a:solidFill>
                  <a:srgbClr val="005359"/>
                </a:solidFill>
                <a:latin typeface="League Spartan"/>
                <a:ea typeface="League Spartan"/>
                <a:cs typeface="League Spartan"/>
                <a:sym typeface="League Spartan"/>
              </a:rPr>
              <a:t>TERIMA KASIH</a:t>
            </a:r>
          </a:p>
        </p:txBody>
      </p:sp>
      <p:sp>
        <p:nvSpPr>
          <p:cNvPr id="6" name="Freeform 6"/>
          <p:cNvSpPr/>
          <p:nvPr/>
        </p:nvSpPr>
        <p:spPr>
          <a:xfrm>
            <a:off x="715021" y="856410"/>
            <a:ext cx="990907" cy="990907"/>
          </a:xfrm>
          <a:custGeom>
            <a:avLst/>
            <a:gdLst/>
            <a:ahLst/>
            <a:cxnLst/>
            <a:rect l="l" t="t" r="r" b="b"/>
            <a:pathLst>
              <a:path w="990907" h="990907">
                <a:moveTo>
                  <a:pt x="0" y="0"/>
                </a:moveTo>
                <a:lnTo>
                  <a:pt x="990907" y="0"/>
                </a:lnTo>
                <a:lnTo>
                  <a:pt x="990907" y="990907"/>
                </a:lnTo>
                <a:lnTo>
                  <a:pt x="0" y="990907"/>
                </a:lnTo>
                <a:lnTo>
                  <a:pt x="0" y="0"/>
                </a:lnTo>
                <a:close/>
              </a:path>
            </a:pathLst>
          </a:custGeom>
          <a:blipFill>
            <a:blip r:embed="rId5"/>
            <a:stretch>
              <a:fillRect/>
            </a:stretch>
          </a:blipFill>
        </p:spPr>
      </p:sp>
      <p:sp>
        <p:nvSpPr>
          <p:cNvPr id="7" name="TextBox 7"/>
          <p:cNvSpPr txBox="1"/>
          <p:nvPr/>
        </p:nvSpPr>
        <p:spPr>
          <a:xfrm>
            <a:off x="1782128" y="933450"/>
            <a:ext cx="3952205" cy="824865"/>
          </a:xfrm>
          <a:prstGeom prst="rect">
            <a:avLst/>
          </a:prstGeom>
        </p:spPr>
        <p:txBody>
          <a:bodyPr lIns="0" tIns="0" rIns="0" bIns="0" rtlCol="0" anchor="t">
            <a:spAutoFit/>
          </a:bodyPr>
          <a:lstStyle/>
          <a:p>
            <a:pPr algn="l">
              <a:lnSpc>
                <a:spcPts val="3359"/>
              </a:lnSpc>
            </a:pPr>
            <a:r>
              <a:rPr lang="en-US" sz="2400" b="1">
                <a:solidFill>
                  <a:srgbClr val="182B5C"/>
                </a:solidFill>
                <a:latin typeface="Source Sans Pro Bold"/>
                <a:ea typeface="Source Sans Pro Bold"/>
                <a:cs typeface="Source Sans Pro Bold"/>
                <a:sym typeface="Source Sans Pro Bold"/>
              </a:rPr>
              <a:t>UNIVERSITAS </a:t>
            </a:r>
          </a:p>
          <a:p>
            <a:pPr algn="l">
              <a:lnSpc>
                <a:spcPts val="3359"/>
              </a:lnSpc>
            </a:pPr>
            <a:r>
              <a:rPr lang="en-US" sz="2400" b="1">
                <a:solidFill>
                  <a:srgbClr val="182B5C"/>
                </a:solidFill>
                <a:latin typeface="Source Sans Pro Bold"/>
                <a:ea typeface="Source Sans Pro Bold"/>
                <a:cs typeface="Source Sans Pro Bold"/>
                <a:sym typeface="Source Sans Pro Bold"/>
              </a:rPr>
              <a:t>BENGKULU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521586" y="513702"/>
            <a:ext cx="6205452" cy="1029996"/>
            <a:chOff x="0" y="0"/>
            <a:chExt cx="1634358" cy="271275"/>
          </a:xfrm>
        </p:grpSpPr>
        <p:sp>
          <p:nvSpPr>
            <p:cNvPr id="4" name="Freeform 4"/>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5" name="TextBox 5"/>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275469" y="4716690"/>
            <a:ext cx="8920589" cy="1104195"/>
          </a:xfrm>
          <a:custGeom>
            <a:avLst/>
            <a:gdLst/>
            <a:ahLst/>
            <a:cxnLst/>
            <a:rect l="l" t="t" r="r" b="b"/>
            <a:pathLst>
              <a:path w="8920589" h="1104195">
                <a:moveTo>
                  <a:pt x="0" y="0"/>
                </a:moveTo>
                <a:lnTo>
                  <a:pt x="8920589" y="0"/>
                </a:lnTo>
                <a:lnTo>
                  <a:pt x="8920589" y="1104194"/>
                </a:lnTo>
                <a:lnTo>
                  <a:pt x="0" y="1104194"/>
                </a:lnTo>
                <a:lnTo>
                  <a:pt x="0" y="0"/>
                </a:lnTo>
                <a:close/>
              </a:path>
            </a:pathLst>
          </a:custGeom>
          <a:blipFill>
            <a:blip r:embed="rId3"/>
            <a:stretch>
              <a:fillRect t="-2007" b="-2007"/>
            </a:stretch>
          </a:blipFill>
        </p:spPr>
      </p:sp>
      <p:sp>
        <p:nvSpPr>
          <p:cNvPr id="7" name="Freeform 7"/>
          <p:cNvSpPr/>
          <p:nvPr/>
        </p:nvSpPr>
        <p:spPr>
          <a:xfrm>
            <a:off x="275469" y="8353339"/>
            <a:ext cx="8868531" cy="1517623"/>
          </a:xfrm>
          <a:custGeom>
            <a:avLst/>
            <a:gdLst/>
            <a:ahLst/>
            <a:cxnLst/>
            <a:rect l="l" t="t" r="r" b="b"/>
            <a:pathLst>
              <a:path w="8868531" h="1517623">
                <a:moveTo>
                  <a:pt x="0" y="0"/>
                </a:moveTo>
                <a:lnTo>
                  <a:pt x="8868531" y="0"/>
                </a:lnTo>
                <a:lnTo>
                  <a:pt x="8868531" y="1517623"/>
                </a:lnTo>
                <a:lnTo>
                  <a:pt x="0" y="1517623"/>
                </a:lnTo>
                <a:lnTo>
                  <a:pt x="0" y="0"/>
                </a:lnTo>
                <a:close/>
              </a:path>
            </a:pathLst>
          </a:custGeom>
          <a:blipFill>
            <a:blip r:embed="rId4"/>
            <a:stretch>
              <a:fillRect l="-329" t="-3865" b="-3865"/>
            </a:stretch>
          </a:blipFill>
        </p:spPr>
      </p:sp>
      <p:sp>
        <p:nvSpPr>
          <p:cNvPr id="8" name="Freeform 8"/>
          <p:cNvSpPr/>
          <p:nvPr/>
        </p:nvSpPr>
        <p:spPr>
          <a:xfrm>
            <a:off x="9415444" y="5583112"/>
            <a:ext cx="5916761" cy="2081390"/>
          </a:xfrm>
          <a:custGeom>
            <a:avLst/>
            <a:gdLst/>
            <a:ahLst/>
            <a:cxnLst/>
            <a:rect l="l" t="t" r="r" b="b"/>
            <a:pathLst>
              <a:path w="5916761" h="2081390">
                <a:moveTo>
                  <a:pt x="0" y="0"/>
                </a:moveTo>
                <a:lnTo>
                  <a:pt x="5916762" y="0"/>
                </a:lnTo>
                <a:lnTo>
                  <a:pt x="5916762" y="2081390"/>
                </a:lnTo>
                <a:lnTo>
                  <a:pt x="0" y="2081390"/>
                </a:lnTo>
                <a:lnTo>
                  <a:pt x="0" y="0"/>
                </a:lnTo>
                <a:close/>
              </a:path>
            </a:pathLst>
          </a:custGeom>
          <a:blipFill>
            <a:blip r:embed="rId5"/>
            <a:stretch>
              <a:fillRect/>
            </a:stretch>
          </a:blipFill>
        </p:spPr>
      </p:sp>
      <p:sp>
        <p:nvSpPr>
          <p:cNvPr id="9" name="Freeform 9"/>
          <p:cNvSpPr/>
          <p:nvPr/>
        </p:nvSpPr>
        <p:spPr>
          <a:xfrm>
            <a:off x="9607277" y="1865822"/>
            <a:ext cx="8463674" cy="1629257"/>
          </a:xfrm>
          <a:custGeom>
            <a:avLst/>
            <a:gdLst/>
            <a:ahLst/>
            <a:cxnLst/>
            <a:rect l="l" t="t" r="r" b="b"/>
            <a:pathLst>
              <a:path w="8463674" h="1629257">
                <a:moveTo>
                  <a:pt x="0" y="0"/>
                </a:moveTo>
                <a:lnTo>
                  <a:pt x="8463674" y="0"/>
                </a:lnTo>
                <a:lnTo>
                  <a:pt x="8463674" y="1629257"/>
                </a:lnTo>
                <a:lnTo>
                  <a:pt x="0" y="1629257"/>
                </a:lnTo>
                <a:lnTo>
                  <a:pt x="0" y="0"/>
                </a:lnTo>
                <a:close/>
              </a:path>
            </a:pathLst>
          </a:custGeom>
          <a:blipFill>
            <a:blip r:embed="rId6"/>
            <a:stretch>
              <a:fillRect/>
            </a:stretch>
          </a:blipFill>
        </p:spPr>
      </p:sp>
      <p:sp>
        <p:nvSpPr>
          <p:cNvPr id="10" name="TextBox 10"/>
          <p:cNvSpPr txBox="1"/>
          <p:nvPr/>
        </p:nvSpPr>
        <p:spPr>
          <a:xfrm>
            <a:off x="22341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LATAR BELAKANG</a:t>
            </a:r>
          </a:p>
        </p:txBody>
      </p:sp>
      <p:sp>
        <p:nvSpPr>
          <p:cNvPr id="11" name="TextBox 11"/>
          <p:cNvSpPr txBox="1"/>
          <p:nvPr/>
        </p:nvSpPr>
        <p:spPr>
          <a:xfrm>
            <a:off x="275469" y="1827722"/>
            <a:ext cx="8868531" cy="271589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Untuk mengatasi tantangan dalam klasifikasi lahan, kombinasi deep learning dan penginderaan jauh menawarkan keunggulan signifikan. Dengan memanfaatkan citra dari satelit Landsat 8, metode deep learning dapat mengolah data skala besar untuk membedakan area hutan dan non-hutan. Hasilnya adalah proses pemantauan yang tidak hanya lebih cepat dalam pengumpulan data tetapi juga mampu mencakup area yang jauh lebih luas.</a:t>
            </a:r>
          </a:p>
        </p:txBody>
      </p:sp>
      <p:sp>
        <p:nvSpPr>
          <p:cNvPr id="12" name="TextBox 12"/>
          <p:cNvSpPr txBox="1"/>
          <p:nvPr/>
        </p:nvSpPr>
        <p:spPr>
          <a:xfrm>
            <a:off x="9607277" y="3947670"/>
            <a:ext cx="8463674" cy="115379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Penggunaan metode Transfer learning terbukti efektif untuk analisis citra penginderaan jauh, terutama dalam klasifikasi tutupan lahan dengan menggunakan model pre-trained</a:t>
            </a:r>
          </a:p>
        </p:txBody>
      </p:sp>
      <p:sp>
        <p:nvSpPr>
          <p:cNvPr id="13" name="TextBox 13"/>
          <p:cNvSpPr txBox="1"/>
          <p:nvPr/>
        </p:nvSpPr>
        <p:spPr>
          <a:xfrm>
            <a:off x="275469" y="6039373"/>
            <a:ext cx="8868531" cy="193484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Penelitian menunjukkan ResNet50 mencapai akurasi 97,51%, DenseNet201 mencapai 99%, dan VGG16 83,33% dalam berbagai analisia citra. Masing-masing model memiliki keunggulan: ResNet50 mengatasi vanishing gradients, DenseNet201 unggul dalam konektivitas padat, dan VGG16 efektif dengan struktur sederhana. </a:t>
            </a:r>
          </a:p>
        </p:txBody>
      </p:sp>
      <p:sp>
        <p:nvSpPr>
          <p:cNvPr id="14" name="TextBox 14"/>
          <p:cNvSpPr txBox="1"/>
          <p:nvPr/>
        </p:nvSpPr>
        <p:spPr>
          <a:xfrm>
            <a:off x="9607277" y="7940727"/>
            <a:ext cx="8232035" cy="1934845"/>
          </a:xfrm>
          <a:prstGeom prst="rect">
            <a:avLst/>
          </a:prstGeom>
        </p:spPr>
        <p:txBody>
          <a:bodyPr lIns="0" tIns="0" rIns="0" bIns="0" rtlCol="0" anchor="t">
            <a:spAutoFit/>
          </a:bodyPr>
          <a:lstStyle/>
          <a:p>
            <a:pPr algn="just">
              <a:lnSpc>
                <a:spcPts val="3080"/>
              </a:lnSpc>
            </a:pPr>
            <a:r>
              <a:rPr lang="en-US" sz="2200">
                <a:solidFill>
                  <a:srgbClr val="005359"/>
                </a:solidFill>
                <a:latin typeface="Source Sans Pro"/>
                <a:ea typeface="Source Sans Pro"/>
                <a:cs typeface="Source Sans Pro"/>
                <a:sym typeface="Source Sans Pro"/>
              </a:rPr>
              <a:t>Penelitian ini akan membandingkan tiga arsitektur yang telah terbukti efektif dalam analisis citra, yaitu DenseNet201, ResNet50, dan VGG16. Urgensi membandingkan ketiga model ini untuk mengidentifikasi arsitektur yang paling optimal untuk klasifikasi hutan dan non-hutan pada citra Landsat-8.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70303" y="2403211"/>
            <a:ext cx="1130860" cy="113086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247471" y="2355586"/>
            <a:ext cx="11677285"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Bagaimana komparasi performa DenseNet201, ResNet50, dan VGG16 dalam melakukan proses klasifikasi tutupan lahan hutan dan bukan hutan berdasarkan data citra penginderaan jauh?</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7" name="TextBox 7"/>
          <p:cNvSpPr txBox="1"/>
          <p:nvPr/>
        </p:nvSpPr>
        <p:spPr>
          <a:xfrm>
            <a:off x="716971" y="2574441"/>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1</a:t>
            </a:r>
          </a:p>
        </p:txBody>
      </p:sp>
      <p:grpSp>
        <p:nvGrpSpPr>
          <p:cNvPr id="8" name="Group 8"/>
          <p:cNvGrpSpPr/>
          <p:nvPr/>
        </p:nvGrpSpPr>
        <p:grpSpPr>
          <a:xfrm>
            <a:off x="-521586" y="513702"/>
            <a:ext cx="6205452" cy="1029996"/>
            <a:chOff x="0" y="0"/>
            <a:chExt cx="1634358" cy="271275"/>
          </a:xfrm>
        </p:grpSpPr>
        <p:sp>
          <p:nvSpPr>
            <p:cNvPr id="9" name="Freeform 9"/>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10" name="TextBox 10"/>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2341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RUMUSAN MASALAH</a:t>
            </a:r>
          </a:p>
        </p:txBody>
      </p:sp>
      <p:grpSp>
        <p:nvGrpSpPr>
          <p:cNvPr id="12" name="Group 12"/>
          <p:cNvGrpSpPr/>
          <p:nvPr/>
        </p:nvGrpSpPr>
        <p:grpSpPr>
          <a:xfrm>
            <a:off x="823636" y="4422511"/>
            <a:ext cx="1130860" cy="11308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4" name="TextBox 1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2300804" y="4374886"/>
            <a:ext cx="11677285" cy="15430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Bagaimana kinerja algoritma DenseNet201, ResNet50, dan VGG16 dalam mengklasifikasi tutupan lahan hutan dan bukan hutan ?</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16" name="TextBox 16"/>
          <p:cNvSpPr txBox="1"/>
          <p:nvPr/>
        </p:nvSpPr>
        <p:spPr>
          <a:xfrm>
            <a:off x="770303" y="4593742"/>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2</a:t>
            </a:r>
          </a:p>
        </p:txBody>
      </p:sp>
      <p:grpSp>
        <p:nvGrpSpPr>
          <p:cNvPr id="17" name="Group 17"/>
          <p:cNvGrpSpPr/>
          <p:nvPr/>
        </p:nvGrpSpPr>
        <p:grpSpPr>
          <a:xfrm>
            <a:off x="823636" y="6165586"/>
            <a:ext cx="1130860" cy="11308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2300804" y="6117961"/>
            <a:ext cx="11677285"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Bagaimana perubahan luas hutan pada Taman Buru Semidang Bukit Kabu berdasarkan hasil klasifikasi menggunakan model DenseNet201, ResNet50, dan VGG16 dari data citra penginderaan jauh?</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21" name="TextBox 21"/>
          <p:cNvSpPr txBox="1"/>
          <p:nvPr/>
        </p:nvSpPr>
        <p:spPr>
          <a:xfrm>
            <a:off x="770303" y="6336817"/>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622770" y="2346830"/>
            <a:ext cx="1130860" cy="113086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099939" y="2299205"/>
            <a:ext cx="6691636" cy="259080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Dataset yang digunakan merupakan citra gambar Provinsi Bengkulu  dengan format landsat-8. </a:t>
            </a:r>
          </a:p>
          <a:p>
            <a:pPr algn="just">
              <a:lnSpc>
                <a:spcPts val="4199"/>
              </a:lnSpc>
            </a:pPr>
            <a:endParaRPr lang="en-US" sz="2999">
              <a:solidFill>
                <a:srgbClr val="005359"/>
              </a:solidFill>
              <a:latin typeface="Source Sans Pro"/>
              <a:ea typeface="Source Sans Pro"/>
              <a:cs typeface="Source Sans Pro"/>
              <a:sym typeface="Source Sans Pro"/>
            </a:endParaRP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7" name="TextBox 7"/>
          <p:cNvSpPr txBox="1"/>
          <p:nvPr/>
        </p:nvSpPr>
        <p:spPr>
          <a:xfrm>
            <a:off x="569438" y="2518060"/>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1</a:t>
            </a:r>
          </a:p>
        </p:txBody>
      </p:sp>
      <p:grpSp>
        <p:nvGrpSpPr>
          <p:cNvPr id="8" name="Group 8"/>
          <p:cNvGrpSpPr/>
          <p:nvPr/>
        </p:nvGrpSpPr>
        <p:grpSpPr>
          <a:xfrm>
            <a:off x="-521586" y="513702"/>
            <a:ext cx="6205452" cy="1029996"/>
            <a:chOff x="0" y="0"/>
            <a:chExt cx="1634358" cy="271275"/>
          </a:xfrm>
        </p:grpSpPr>
        <p:sp>
          <p:nvSpPr>
            <p:cNvPr id="9" name="Freeform 9"/>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10" name="TextBox 10"/>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2341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BATASAN MASALAH</a:t>
            </a:r>
          </a:p>
        </p:txBody>
      </p:sp>
      <p:grpSp>
        <p:nvGrpSpPr>
          <p:cNvPr id="12" name="Group 12"/>
          <p:cNvGrpSpPr/>
          <p:nvPr/>
        </p:nvGrpSpPr>
        <p:grpSpPr>
          <a:xfrm>
            <a:off x="676103" y="4590807"/>
            <a:ext cx="1130860" cy="11308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4" name="TextBox 1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2126605" y="4702492"/>
            <a:ext cx="6638304"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Hasil model klasifikasi akan di uji menggunakan data penelitian terdahulu yaitu daerah Taman Buru Semidang Bukit Kabu, Kabupaten Seluma</a:t>
            </a:r>
          </a:p>
        </p:txBody>
      </p:sp>
      <p:sp>
        <p:nvSpPr>
          <p:cNvPr id="16" name="TextBox 16"/>
          <p:cNvSpPr txBox="1"/>
          <p:nvPr/>
        </p:nvSpPr>
        <p:spPr>
          <a:xfrm>
            <a:off x="622770" y="4762038"/>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2</a:t>
            </a:r>
          </a:p>
        </p:txBody>
      </p:sp>
      <p:grpSp>
        <p:nvGrpSpPr>
          <p:cNvPr id="17" name="Group 17"/>
          <p:cNvGrpSpPr/>
          <p:nvPr/>
        </p:nvGrpSpPr>
        <p:grpSpPr>
          <a:xfrm>
            <a:off x="676103" y="7188968"/>
            <a:ext cx="1130860" cy="11308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2099939" y="7141343"/>
            <a:ext cx="7313080" cy="101917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Klasifikasi kelas yang dilakukan yaitu hutan dan bukan hutan</a:t>
            </a:r>
          </a:p>
        </p:txBody>
      </p:sp>
      <p:sp>
        <p:nvSpPr>
          <p:cNvPr id="21" name="TextBox 21"/>
          <p:cNvSpPr txBox="1"/>
          <p:nvPr/>
        </p:nvSpPr>
        <p:spPr>
          <a:xfrm>
            <a:off x="622770" y="7360199"/>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3</a:t>
            </a:r>
          </a:p>
        </p:txBody>
      </p:sp>
      <p:grpSp>
        <p:nvGrpSpPr>
          <p:cNvPr id="22" name="Group 22"/>
          <p:cNvGrpSpPr/>
          <p:nvPr/>
        </p:nvGrpSpPr>
        <p:grpSpPr>
          <a:xfrm>
            <a:off x="9701364" y="4677389"/>
            <a:ext cx="1155617" cy="1130860"/>
            <a:chOff x="0" y="0"/>
            <a:chExt cx="830594" cy="812800"/>
          </a:xfrm>
        </p:grpSpPr>
        <p:sp>
          <p:nvSpPr>
            <p:cNvPr id="23" name="Freeform 23"/>
            <p:cNvSpPr/>
            <p:nvPr/>
          </p:nvSpPr>
          <p:spPr>
            <a:xfrm>
              <a:off x="0" y="0"/>
              <a:ext cx="830594" cy="812800"/>
            </a:xfrm>
            <a:custGeom>
              <a:avLst/>
              <a:gdLst/>
              <a:ahLst/>
              <a:cxnLst/>
              <a:rect l="l" t="t" r="r" b="b"/>
              <a:pathLst>
                <a:path w="830594" h="812800">
                  <a:moveTo>
                    <a:pt x="415297" y="0"/>
                  </a:moveTo>
                  <a:lnTo>
                    <a:pt x="830594" y="406400"/>
                  </a:lnTo>
                  <a:lnTo>
                    <a:pt x="415297" y="812800"/>
                  </a:lnTo>
                  <a:lnTo>
                    <a:pt x="0" y="406400"/>
                  </a:lnTo>
                  <a:lnTo>
                    <a:pt x="415297" y="0"/>
                  </a:lnTo>
                  <a:close/>
                </a:path>
              </a:pathLst>
            </a:custGeom>
            <a:solidFill>
              <a:srgbClr val="CFC5C4"/>
            </a:solidFill>
          </p:spPr>
        </p:sp>
        <p:sp>
          <p:nvSpPr>
            <p:cNvPr id="24" name="TextBox 24"/>
            <p:cNvSpPr txBox="1"/>
            <p:nvPr/>
          </p:nvSpPr>
          <p:spPr>
            <a:xfrm>
              <a:off x="142758" y="92075"/>
              <a:ext cx="545077" cy="581025"/>
            </a:xfrm>
            <a:prstGeom prst="rect">
              <a:avLst/>
            </a:prstGeom>
          </p:spPr>
          <p:txBody>
            <a:bodyPr lIns="50800" tIns="50800" rIns="50800" bIns="50800" rtlCol="0" anchor="ctr"/>
            <a:lstStyle/>
            <a:p>
              <a:pPr algn="ctr">
                <a:lnSpc>
                  <a:spcPts val="3359"/>
                </a:lnSpc>
              </a:pPr>
              <a:endParaRPr/>
            </a:p>
          </p:txBody>
        </p:sp>
      </p:grpSp>
      <p:sp>
        <p:nvSpPr>
          <p:cNvPr id="25" name="TextBox 25"/>
          <p:cNvSpPr txBox="1"/>
          <p:nvPr/>
        </p:nvSpPr>
        <p:spPr>
          <a:xfrm>
            <a:off x="11094029" y="4664392"/>
            <a:ext cx="6234018"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Model yang dihasilkan tidak diimplementasikan ke tahap deployment.</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26" name="TextBox 26"/>
          <p:cNvSpPr txBox="1"/>
          <p:nvPr/>
        </p:nvSpPr>
        <p:spPr>
          <a:xfrm>
            <a:off x="9672789" y="4848619"/>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5</a:t>
            </a:r>
          </a:p>
        </p:txBody>
      </p:sp>
      <p:grpSp>
        <p:nvGrpSpPr>
          <p:cNvPr id="27" name="Group 27"/>
          <p:cNvGrpSpPr/>
          <p:nvPr/>
        </p:nvGrpSpPr>
        <p:grpSpPr>
          <a:xfrm>
            <a:off x="9723526" y="6956247"/>
            <a:ext cx="1130860" cy="113086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29" name="TextBox 2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30" name="TextBox 30"/>
          <p:cNvSpPr txBox="1"/>
          <p:nvPr/>
        </p:nvSpPr>
        <p:spPr>
          <a:xfrm>
            <a:off x="11094029" y="6908622"/>
            <a:ext cx="6289946" cy="36385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Evaluasi kinerja model dilakukan menggunakan metrik akurasi, presisi, recall, dan F1-score serta menggunakan confusion matrix untuk melihat keakuratan model dalam mendeteksi hutan dan bukan hutan. </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31" name="TextBox 31"/>
          <p:cNvSpPr txBox="1"/>
          <p:nvPr/>
        </p:nvSpPr>
        <p:spPr>
          <a:xfrm>
            <a:off x="9670193" y="7127477"/>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6</a:t>
            </a:r>
          </a:p>
        </p:txBody>
      </p:sp>
      <p:grpSp>
        <p:nvGrpSpPr>
          <p:cNvPr id="32" name="Group 32"/>
          <p:cNvGrpSpPr/>
          <p:nvPr/>
        </p:nvGrpSpPr>
        <p:grpSpPr>
          <a:xfrm>
            <a:off x="9612082" y="2433412"/>
            <a:ext cx="1143902" cy="1130860"/>
            <a:chOff x="0" y="0"/>
            <a:chExt cx="822174" cy="812800"/>
          </a:xfrm>
        </p:grpSpPr>
        <p:sp>
          <p:nvSpPr>
            <p:cNvPr id="33" name="Freeform 33"/>
            <p:cNvSpPr/>
            <p:nvPr/>
          </p:nvSpPr>
          <p:spPr>
            <a:xfrm>
              <a:off x="0" y="0"/>
              <a:ext cx="822174" cy="812800"/>
            </a:xfrm>
            <a:custGeom>
              <a:avLst/>
              <a:gdLst/>
              <a:ahLst/>
              <a:cxnLst/>
              <a:rect l="l" t="t" r="r" b="b"/>
              <a:pathLst>
                <a:path w="822174" h="812800">
                  <a:moveTo>
                    <a:pt x="411087" y="0"/>
                  </a:moveTo>
                  <a:lnTo>
                    <a:pt x="822174" y="406400"/>
                  </a:lnTo>
                  <a:lnTo>
                    <a:pt x="411087" y="812800"/>
                  </a:lnTo>
                  <a:lnTo>
                    <a:pt x="0" y="406400"/>
                  </a:lnTo>
                  <a:lnTo>
                    <a:pt x="411087" y="0"/>
                  </a:lnTo>
                  <a:close/>
                </a:path>
              </a:pathLst>
            </a:custGeom>
            <a:solidFill>
              <a:srgbClr val="CFC5C4"/>
            </a:solidFill>
          </p:spPr>
        </p:sp>
        <p:sp>
          <p:nvSpPr>
            <p:cNvPr id="34" name="TextBox 34"/>
            <p:cNvSpPr txBox="1"/>
            <p:nvPr/>
          </p:nvSpPr>
          <p:spPr>
            <a:xfrm>
              <a:off x="141311" y="92075"/>
              <a:ext cx="539552" cy="581025"/>
            </a:xfrm>
            <a:prstGeom prst="rect">
              <a:avLst/>
            </a:prstGeom>
          </p:spPr>
          <p:txBody>
            <a:bodyPr lIns="50800" tIns="50800" rIns="50800" bIns="50800" rtlCol="0" anchor="ctr"/>
            <a:lstStyle/>
            <a:p>
              <a:pPr algn="ctr">
                <a:lnSpc>
                  <a:spcPts val="3359"/>
                </a:lnSpc>
              </a:pPr>
              <a:endParaRPr/>
            </a:p>
          </p:txBody>
        </p:sp>
      </p:grpSp>
      <p:sp>
        <p:nvSpPr>
          <p:cNvPr id="35" name="TextBox 35"/>
          <p:cNvSpPr txBox="1"/>
          <p:nvPr/>
        </p:nvSpPr>
        <p:spPr>
          <a:xfrm>
            <a:off x="11098884" y="2413927"/>
            <a:ext cx="5792377" cy="101917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Model yang digunakan yaitu DenseNet201, ResNet50, dan VGG16</a:t>
            </a:r>
          </a:p>
        </p:txBody>
      </p:sp>
      <p:sp>
        <p:nvSpPr>
          <p:cNvPr id="36" name="TextBox 36"/>
          <p:cNvSpPr txBox="1"/>
          <p:nvPr/>
        </p:nvSpPr>
        <p:spPr>
          <a:xfrm>
            <a:off x="9701364" y="2604642"/>
            <a:ext cx="965337"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70303" y="2403211"/>
            <a:ext cx="1130860" cy="113086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247471" y="2355586"/>
            <a:ext cx="13835409" cy="15430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Menganalisis dan membandingkan performa model DenseNet201, ResNet50, dan VGG16 dalam proses klasifikasi tutupan lahan hutan dan non-hutan di Taman Buru Semidang Bukit Kabu, Kabupaten Seluma menggunakan data citra penginderaan jauh</a:t>
            </a:r>
          </a:p>
        </p:txBody>
      </p:sp>
      <p:sp>
        <p:nvSpPr>
          <p:cNvPr id="7" name="TextBox 7"/>
          <p:cNvSpPr txBox="1"/>
          <p:nvPr/>
        </p:nvSpPr>
        <p:spPr>
          <a:xfrm>
            <a:off x="716971" y="2574441"/>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1</a:t>
            </a:r>
          </a:p>
        </p:txBody>
      </p:sp>
      <p:grpSp>
        <p:nvGrpSpPr>
          <p:cNvPr id="8" name="Group 8"/>
          <p:cNvGrpSpPr/>
          <p:nvPr/>
        </p:nvGrpSpPr>
        <p:grpSpPr>
          <a:xfrm>
            <a:off x="-521586" y="513702"/>
            <a:ext cx="6205452" cy="1029996"/>
            <a:chOff x="0" y="0"/>
            <a:chExt cx="1634358" cy="271275"/>
          </a:xfrm>
        </p:grpSpPr>
        <p:sp>
          <p:nvSpPr>
            <p:cNvPr id="9" name="Freeform 9"/>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10" name="TextBox 10"/>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22341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TUJUAN PENELITIAN</a:t>
            </a:r>
          </a:p>
        </p:txBody>
      </p:sp>
      <p:grpSp>
        <p:nvGrpSpPr>
          <p:cNvPr id="12" name="Group 12"/>
          <p:cNvGrpSpPr/>
          <p:nvPr/>
        </p:nvGrpSpPr>
        <p:grpSpPr>
          <a:xfrm>
            <a:off x="823636" y="4391321"/>
            <a:ext cx="1130860" cy="11308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4" name="TextBox 1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2300804" y="4343696"/>
            <a:ext cx="11677285" cy="15430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Mengevaluasi kinerja algoritma DenseNet201, ResNet50, dan VGG16 dalam menganalisis klasifikasi tutupan lahan hutan dan bukan hutan.</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16" name="TextBox 16"/>
          <p:cNvSpPr txBox="1"/>
          <p:nvPr/>
        </p:nvSpPr>
        <p:spPr>
          <a:xfrm>
            <a:off x="770303" y="4562551"/>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2</a:t>
            </a:r>
          </a:p>
        </p:txBody>
      </p:sp>
      <p:grpSp>
        <p:nvGrpSpPr>
          <p:cNvPr id="17" name="Group 17"/>
          <p:cNvGrpSpPr/>
          <p:nvPr/>
        </p:nvGrpSpPr>
        <p:grpSpPr>
          <a:xfrm>
            <a:off x="823636" y="6165586"/>
            <a:ext cx="1130860" cy="11308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2300804" y="6117961"/>
            <a:ext cx="11677285" cy="15430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Mengetahui perubahan luas hutan pada Taman Buru Semidang Bukit Kabu berdasarkan hasil klasifikasi menggunakan model DenseNet201, ResNet50, dan VGG16 dari data citra penginderaan jauh.</a:t>
            </a:r>
          </a:p>
        </p:txBody>
      </p:sp>
      <p:sp>
        <p:nvSpPr>
          <p:cNvPr id="21" name="TextBox 21"/>
          <p:cNvSpPr txBox="1"/>
          <p:nvPr/>
        </p:nvSpPr>
        <p:spPr>
          <a:xfrm>
            <a:off x="770303" y="6336817"/>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770303" y="2403211"/>
            <a:ext cx="1130860" cy="113086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5" name="TextBox 5"/>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2247471" y="2355586"/>
            <a:ext cx="11677285" cy="2066925"/>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Menambah wawasan tentang penggunaan DenseNet201, ResNet50, dan VGG16 dalam klasifikasi tutupan lahan, khususnya dalam konteks citra penginderaan jauh.</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7" name="TextBox 7"/>
          <p:cNvSpPr txBox="1"/>
          <p:nvPr/>
        </p:nvSpPr>
        <p:spPr>
          <a:xfrm>
            <a:off x="716971" y="2574441"/>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1</a:t>
            </a:r>
          </a:p>
        </p:txBody>
      </p:sp>
      <p:grpSp>
        <p:nvGrpSpPr>
          <p:cNvPr id="8" name="Group 8"/>
          <p:cNvGrpSpPr/>
          <p:nvPr/>
        </p:nvGrpSpPr>
        <p:grpSpPr>
          <a:xfrm>
            <a:off x="-521586" y="513702"/>
            <a:ext cx="6205452" cy="1029996"/>
            <a:chOff x="0" y="0"/>
            <a:chExt cx="1634358" cy="271275"/>
          </a:xfrm>
        </p:grpSpPr>
        <p:sp>
          <p:nvSpPr>
            <p:cNvPr id="9" name="Freeform 9"/>
            <p:cNvSpPr/>
            <p:nvPr/>
          </p:nvSpPr>
          <p:spPr>
            <a:xfrm>
              <a:off x="0" y="0"/>
              <a:ext cx="1634358" cy="271275"/>
            </a:xfrm>
            <a:custGeom>
              <a:avLst/>
              <a:gdLst/>
              <a:ahLst/>
              <a:cxnLst/>
              <a:rect l="l" t="t" r="r" b="b"/>
              <a:pathLst>
                <a:path w="1634358" h="271275">
                  <a:moveTo>
                    <a:pt x="124760" y="0"/>
                  </a:moveTo>
                  <a:lnTo>
                    <a:pt x="1509598" y="0"/>
                  </a:lnTo>
                  <a:cubicBezTo>
                    <a:pt x="1542686" y="0"/>
                    <a:pt x="1574419" y="13144"/>
                    <a:pt x="1597816" y="36541"/>
                  </a:cubicBezTo>
                  <a:cubicBezTo>
                    <a:pt x="1621213" y="59938"/>
                    <a:pt x="1634358" y="91672"/>
                    <a:pt x="1634358" y="124760"/>
                  </a:cubicBezTo>
                  <a:lnTo>
                    <a:pt x="1634358" y="146515"/>
                  </a:lnTo>
                  <a:cubicBezTo>
                    <a:pt x="1634358" y="215418"/>
                    <a:pt x="1578501" y="271275"/>
                    <a:pt x="1509598" y="271275"/>
                  </a:cubicBezTo>
                  <a:lnTo>
                    <a:pt x="124760" y="271275"/>
                  </a:lnTo>
                  <a:cubicBezTo>
                    <a:pt x="55857" y="271275"/>
                    <a:pt x="0" y="215418"/>
                    <a:pt x="0" y="146515"/>
                  </a:cubicBezTo>
                  <a:lnTo>
                    <a:pt x="0" y="124760"/>
                  </a:lnTo>
                  <a:cubicBezTo>
                    <a:pt x="0" y="91672"/>
                    <a:pt x="13144" y="59938"/>
                    <a:pt x="36541" y="36541"/>
                  </a:cubicBezTo>
                  <a:cubicBezTo>
                    <a:pt x="59938" y="13144"/>
                    <a:pt x="91672" y="0"/>
                    <a:pt x="124760" y="0"/>
                  </a:cubicBezTo>
                  <a:close/>
                </a:path>
              </a:pathLst>
            </a:custGeom>
            <a:solidFill>
              <a:srgbClr val="FFFFFF"/>
            </a:solidFill>
            <a:ln w="47625" cap="rnd">
              <a:solidFill>
                <a:srgbClr val="005359"/>
              </a:solidFill>
              <a:prstDash val="solid"/>
              <a:round/>
            </a:ln>
          </p:spPr>
        </p:sp>
        <p:sp>
          <p:nvSpPr>
            <p:cNvPr id="10" name="TextBox 10"/>
            <p:cNvSpPr txBox="1"/>
            <p:nvPr/>
          </p:nvSpPr>
          <p:spPr>
            <a:xfrm>
              <a:off x="0" y="-47625"/>
              <a:ext cx="1634358" cy="318900"/>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166261" y="799452"/>
            <a:ext cx="6055117" cy="568539"/>
          </a:xfrm>
          <a:prstGeom prst="rect">
            <a:avLst/>
          </a:prstGeom>
        </p:spPr>
        <p:txBody>
          <a:bodyPr lIns="0" tIns="0" rIns="0" bIns="0" rtlCol="0" anchor="t">
            <a:spAutoFit/>
          </a:bodyPr>
          <a:lstStyle/>
          <a:p>
            <a:pPr algn="l">
              <a:lnSpc>
                <a:spcPts val="4521"/>
              </a:lnSpc>
            </a:pPr>
            <a:r>
              <a:rPr lang="en-US" sz="3617">
                <a:solidFill>
                  <a:srgbClr val="16BEC7"/>
                </a:solidFill>
                <a:latin typeface="League Spartan"/>
                <a:ea typeface="League Spartan"/>
                <a:cs typeface="League Spartan"/>
                <a:sym typeface="League Spartan"/>
              </a:rPr>
              <a:t>MANFAAT PENELITIAN</a:t>
            </a:r>
          </a:p>
        </p:txBody>
      </p:sp>
      <p:grpSp>
        <p:nvGrpSpPr>
          <p:cNvPr id="12" name="Group 12"/>
          <p:cNvGrpSpPr/>
          <p:nvPr/>
        </p:nvGrpSpPr>
        <p:grpSpPr>
          <a:xfrm>
            <a:off x="823636" y="4422511"/>
            <a:ext cx="1130860" cy="11308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4" name="TextBox 14"/>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2300804" y="4374886"/>
            <a:ext cx="11677285" cy="1543050"/>
          </a:xfrm>
          <a:prstGeom prst="rect">
            <a:avLst/>
          </a:prstGeom>
        </p:spPr>
        <p:txBody>
          <a:bodyPr lIns="0" tIns="0" rIns="0" bIns="0" rtlCol="0" anchor="t">
            <a:spAutoFit/>
          </a:bodyPr>
          <a:lstStyle/>
          <a:p>
            <a:pPr algn="just">
              <a:lnSpc>
                <a:spcPts val="4199"/>
              </a:lnSpc>
            </a:pPr>
            <a:r>
              <a:rPr lang="en-US" sz="2999">
                <a:solidFill>
                  <a:srgbClr val="005359"/>
                </a:solidFill>
                <a:latin typeface="Source Sans Pro"/>
                <a:ea typeface="Source Sans Pro"/>
                <a:cs typeface="Source Sans Pro"/>
                <a:sym typeface="Source Sans Pro"/>
              </a:rPr>
              <a:t>Sebagai tambahan literatur terkait perbandingan metode klasifikasi citra pada remote sensing.</a:t>
            </a:r>
          </a:p>
          <a:p>
            <a:pPr algn="just">
              <a:lnSpc>
                <a:spcPts val="4199"/>
              </a:lnSpc>
            </a:pPr>
            <a:endParaRPr lang="en-US" sz="2999">
              <a:solidFill>
                <a:srgbClr val="005359"/>
              </a:solidFill>
              <a:latin typeface="Source Sans Pro"/>
              <a:ea typeface="Source Sans Pro"/>
              <a:cs typeface="Source Sans Pro"/>
              <a:sym typeface="Source Sans Pro"/>
            </a:endParaRPr>
          </a:p>
        </p:txBody>
      </p:sp>
      <p:sp>
        <p:nvSpPr>
          <p:cNvPr id="16" name="TextBox 16"/>
          <p:cNvSpPr txBox="1"/>
          <p:nvPr/>
        </p:nvSpPr>
        <p:spPr>
          <a:xfrm>
            <a:off x="770303" y="4593742"/>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2</a:t>
            </a:r>
          </a:p>
        </p:txBody>
      </p:sp>
      <p:grpSp>
        <p:nvGrpSpPr>
          <p:cNvPr id="17" name="Group 17"/>
          <p:cNvGrpSpPr/>
          <p:nvPr/>
        </p:nvGrpSpPr>
        <p:grpSpPr>
          <a:xfrm>
            <a:off x="823636" y="6165586"/>
            <a:ext cx="1130860" cy="113086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CFC5C4"/>
            </a:solidFill>
          </p:spPr>
        </p:sp>
        <p:sp>
          <p:nvSpPr>
            <p:cNvPr id="19" name="TextBox 19"/>
            <p:cNvSpPr txBox="1"/>
            <p:nvPr/>
          </p:nvSpPr>
          <p:spPr>
            <a:xfrm>
              <a:off x="139700" y="92075"/>
              <a:ext cx="533400" cy="581025"/>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2300804" y="6117961"/>
            <a:ext cx="11677285" cy="2658613"/>
          </a:xfrm>
          <a:prstGeom prst="rect">
            <a:avLst/>
          </a:prstGeom>
        </p:spPr>
        <p:txBody>
          <a:bodyPr lIns="0" tIns="0" rIns="0" bIns="0" rtlCol="0" anchor="t">
            <a:spAutoFit/>
          </a:bodyPr>
          <a:lstStyle/>
          <a:p>
            <a:pPr algn="just">
              <a:lnSpc>
                <a:spcPts val="4199"/>
              </a:lnSpc>
            </a:pPr>
            <a:r>
              <a:rPr lang="en-US" sz="2999" dirty="0" err="1">
                <a:solidFill>
                  <a:srgbClr val="005359"/>
                </a:solidFill>
                <a:latin typeface="Source Sans Pro"/>
                <a:ea typeface="Source Sans Pro"/>
                <a:cs typeface="Source Sans Pro"/>
                <a:sym typeface="Source Sans Pro"/>
              </a:rPr>
              <a:t>Memberikan</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informasi</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hasil</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klasifikasi</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tutupan</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lahan</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hutan</a:t>
            </a:r>
            <a:r>
              <a:rPr lang="en-US" sz="2999" dirty="0">
                <a:solidFill>
                  <a:srgbClr val="005359"/>
                </a:solidFill>
                <a:latin typeface="Source Sans Pro"/>
                <a:ea typeface="Source Sans Pro"/>
                <a:cs typeface="Source Sans Pro"/>
                <a:sym typeface="Source Sans Pro"/>
              </a:rPr>
              <a:t> dan </a:t>
            </a:r>
            <a:r>
              <a:rPr lang="en-US" sz="2999" dirty="0" err="1">
                <a:solidFill>
                  <a:srgbClr val="005359"/>
                </a:solidFill>
                <a:latin typeface="Source Sans Pro"/>
                <a:ea typeface="Source Sans Pro"/>
                <a:cs typeface="Source Sans Pro"/>
                <a:sym typeface="Source Sans Pro"/>
              </a:rPr>
              <a:t>bukan</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hutan</a:t>
            </a:r>
            <a:r>
              <a:rPr lang="en-US" sz="2999" dirty="0">
                <a:solidFill>
                  <a:srgbClr val="005359"/>
                </a:solidFill>
                <a:latin typeface="Source Sans Pro"/>
                <a:ea typeface="Source Sans Pro"/>
                <a:cs typeface="Source Sans Pro"/>
                <a:sym typeface="Source Sans Pro"/>
              </a:rPr>
              <a:t> dengan </a:t>
            </a:r>
            <a:r>
              <a:rPr lang="en-US" sz="2999" dirty="0" err="1">
                <a:solidFill>
                  <a:srgbClr val="005359"/>
                </a:solidFill>
                <a:latin typeface="Source Sans Pro"/>
                <a:ea typeface="Source Sans Pro"/>
                <a:cs typeface="Source Sans Pro"/>
                <a:sym typeface="Source Sans Pro"/>
              </a:rPr>
              <a:t>melakukan</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komparasi</a:t>
            </a:r>
            <a:r>
              <a:rPr lang="en-US" sz="2999" dirty="0">
                <a:solidFill>
                  <a:srgbClr val="005359"/>
                </a:solidFill>
                <a:latin typeface="Source Sans Pro"/>
                <a:ea typeface="Source Sans Pro"/>
                <a:cs typeface="Source Sans Pro"/>
                <a:sym typeface="Source Sans Pro"/>
              </a:rPr>
              <a:t> model DenseNet201, ResNet50, dan VGG16 </a:t>
            </a:r>
            <a:r>
              <a:rPr lang="en-US" sz="2999" dirty="0" err="1">
                <a:solidFill>
                  <a:srgbClr val="005359"/>
                </a:solidFill>
                <a:latin typeface="Source Sans Pro"/>
                <a:ea typeface="Source Sans Pro"/>
                <a:cs typeface="Source Sans Pro"/>
                <a:sym typeface="Source Sans Pro"/>
              </a:rPr>
              <a:t>serta</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menentukan</a:t>
            </a:r>
            <a:r>
              <a:rPr lang="en-US" sz="2999" dirty="0">
                <a:solidFill>
                  <a:srgbClr val="005359"/>
                </a:solidFill>
                <a:latin typeface="Source Sans Pro"/>
                <a:ea typeface="Source Sans Pro"/>
                <a:cs typeface="Source Sans Pro"/>
                <a:sym typeface="Source Sans Pro"/>
              </a:rPr>
              <a:t> model yang paling baik </a:t>
            </a:r>
            <a:r>
              <a:rPr lang="en-US" sz="2999" dirty="0" err="1">
                <a:solidFill>
                  <a:srgbClr val="005359"/>
                </a:solidFill>
                <a:latin typeface="Source Sans Pro"/>
                <a:ea typeface="Source Sans Pro"/>
                <a:cs typeface="Source Sans Pro"/>
                <a:sym typeface="Source Sans Pro"/>
              </a:rPr>
              <a:t>dalam</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klasifikasi</a:t>
            </a:r>
            <a:r>
              <a:rPr lang="en-US" sz="2999" dirty="0">
                <a:solidFill>
                  <a:srgbClr val="005359"/>
                </a:solidFill>
                <a:latin typeface="Source Sans Pro"/>
                <a:ea typeface="Source Sans Pro"/>
                <a:cs typeface="Source Sans Pro"/>
                <a:sym typeface="Source Sans Pro"/>
              </a:rPr>
              <a:t> </a:t>
            </a:r>
            <a:r>
              <a:rPr lang="en-US" sz="2999" dirty="0" err="1">
                <a:solidFill>
                  <a:srgbClr val="005359"/>
                </a:solidFill>
                <a:latin typeface="Source Sans Pro"/>
                <a:ea typeface="Source Sans Pro"/>
                <a:cs typeface="Source Sans Pro"/>
                <a:sym typeface="Source Sans Pro"/>
              </a:rPr>
              <a:t>tersebut</a:t>
            </a:r>
            <a:r>
              <a:rPr lang="en-US" sz="2999" dirty="0">
                <a:solidFill>
                  <a:srgbClr val="005359"/>
                </a:solidFill>
                <a:latin typeface="Source Sans Pro"/>
                <a:ea typeface="Source Sans Pro"/>
                <a:cs typeface="Source Sans Pro"/>
                <a:sym typeface="Source Sans Pro"/>
              </a:rPr>
              <a:t>.</a:t>
            </a:r>
          </a:p>
          <a:p>
            <a:pPr algn="just">
              <a:lnSpc>
                <a:spcPts val="4199"/>
              </a:lnSpc>
            </a:pPr>
            <a:endParaRPr lang="en-US" sz="2999" dirty="0">
              <a:solidFill>
                <a:srgbClr val="005359"/>
              </a:solidFill>
              <a:latin typeface="Source Sans Pro"/>
              <a:ea typeface="Source Sans Pro"/>
              <a:cs typeface="Source Sans Pro"/>
              <a:sym typeface="Source Sans Pro"/>
            </a:endParaRPr>
          </a:p>
        </p:txBody>
      </p:sp>
      <p:sp>
        <p:nvSpPr>
          <p:cNvPr id="21" name="TextBox 21"/>
          <p:cNvSpPr txBox="1"/>
          <p:nvPr/>
        </p:nvSpPr>
        <p:spPr>
          <a:xfrm>
            <a:off x="770303" y="6336817"/>
            <a:ext cx="1218771" cy="609171"/>
          </a:xfrm>
          <a:prstGeom prst="rect">
            <a:avLst/>
          </a:prstGeom>
        </p:spPr>
        <p:txBody>
          <a:bodyPr lIns="0" tIns="0" rIns="0" bIns="0" rtlCol="0" anchor="t">
            <a:spAutoFit/>
          </a:bodyPr>
          <a:lstStyle/>
          <a:p>
            <a:pPr algn="ctr">
              <a:lnSpc>
                <a:spcPts val="5023"/>
              </a:lnSpc>
            </a:pPr>
            <a:r>
              <a:rPr lang="en-US" sz="3588" b="1">
                <a:solidFill>
                  <a:srgbClr val="005359"/>
                </a:solidFill>
                <a:latin typeface="Source Sans Pro Bold"/>
                <a:ea typeface="Source Sans Pro Bold"/>
                <a:cs typeface="Source Sans Pro Bold"/>
                <a:sym typeface="Source Sans Pro Bold"/>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Freeform 3"/>
          <p:cNvSpPr/>
          <p:nvPr/>
        </p:nvSpPr>
        <p:spPr>
          <a:xfrm flipV="1">
            <a:off x="13924757" y="0"/>
            <a:ext cx="4363243" cy="5633626"/>
          </a:xfrm>
          <a:custGeom>
            <a:avLst/>
            <a:gdLst/>
            <a:ahLst/>
            <a:cxnLst/>
            <a:rect l="l" t="t" r="r" b="b"/>
            <a:pathLst>
              <a:path w="4363243" h="5633626">
                <a:moveTo>
                  <a:pt x="0" y="5633626"/>
                </a:moveTo>
                <a:lnTo>
                  <a:pt x="4363243" y="5633626"/>
                </a:lnTo>
                <a:lnTo>
                  <a:pt x="4363243" y="0"/>
                </a:lnTo>
                <a:lnTo>
                  <a:pt x="0" y="0"/>
                </a:lnTo>
                <a:lnTo>
                  <a:pt x="0" y="563362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703517" y="3546473"/>
            <a:ext cx="10880967" cy="3146429"/>
          </a:xfrm>
          <a:prstGeom prst="rect">
            <a:avLst/>
          </a:prstGeom>
        </p:spPr>
        <p:txBody>
          <a:bodyPr lIns="0" tIns="0" rIns="0" bIns="0" rtlCol="0" anchor="t">
            <a:spAutoFit/>
          </a:bodyPr>
          <a:lstStyle/>
          <a:p>
            <a:pPr algn="ctr">
              <a:lnSpc>
                <a:spcPts val="12499"/>
              </a:lnSpc>
            </a:pPr>
            <a:r>
              <a:rPr lang="en-US" sz="9999">
                <a:solidFill>
                  <a:srgbClr val="16BEC7"/>
                </a:solidFill>
                <a:latin typeface="League Spartan"/>
                <a:ea typeface="League Spartan"/>
                <a:cs typeface="League Spartan"/>
                <a:sym typeface="League Spartan"/>
              </a:rPr>
              <a:t>METODE PENELITIAN</a:t>
            </a:r>
          </a:p>
        </p:txBody>
      </p:sp>
      <p:sp>
        <p:nvSpPr>
          <p:cNvPr id="5" name="Freeform 5"/>
          <p:cNvSpPr/>
          <p:nvPr/>
        </p:nvSpPr>
        <p:spPr>
          <a:xfrm flipH="1">
            <a:off x="0" y="7385165"/>
            <a:ext cx="2247471" cy="2901835"/>
          </a:xfrm>
          <a:custGeom>
            <a:avLst/>
            <a:gdLst/>
            <a:ahLst/>
            <a:cxnLst/>
            <a:rect l="l" t="t" r="r" b="b"/>
            <a:pathLst>
              <a:path w="2247471" h="2901835">
                <a:moveTo>
                  <a:pt x="2247471" y="0"/>
                </a:moveTo>
                <a:lnTo>
                  <a:pt x="0" y="0"/>
                </a:lnTo>
                <a:lnTo>
                  <a:pt x="0" y="2901835"/>
                </a:lnTo>
                <a:lnTo>
                  <a:pt x="2247471" y="2901835"/>
                </a:lnTo>
                <a:lnTo>
                  <a:pt x="2247471"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TotalTime>
  <Words>2356</Words>
  <Application>Microsoft Office PowerPoint</Application>
  <PresentationFormat>Custom</PresentationFormat>
  <Paragraphs>181</Paragraphs>
  <Slides>32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League Spartan</vt:lpstr>
      <vt:lpstr>Source Sans Pro Bold</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Sidang Skripsi</dc:title>
  <cp:lastModifiedBy>M Rifqi</cp:lastModifiedBy>
  <cp:revision>3</cp:revision>
  <dcterms:created xsi:type="dcterms:W3CDTF">2006-08-16T00:00:00Z</dcterms:created>
  <dcterms:modified xsi:type="dcterms:W3CDTF">2025-07-29T16:43:57Z</dcterms:modified>
  <dc:identifier>DAGloo5ITSM</dc:identifier>
</cp:coreProperties>
</file>